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319" r:id="rId3"/>
    <p:sldId id="316" r:id="rId4"/>
    <p:sldId id="318" r:id="rId5"/>
    <p:sldId id="282" r:id="rId6"/>
    <p:sldId id="283" r:id="rId7"/>
    <p:sldId id="308" r:id="rId8"/>
    <p:sldId id="272" r:id="rId9"/>
    <p:sldId id="303" r:id="rId10"/>
    <p:sldId id="307" r:id="rId11"/>
    <p:sldId id="259" r:id="rId12"/>
    <p:sldId id="310" r:id="rId13"/>
    <p:sldId id="260" r:id="rId14"/>
    <p:sldId id="286" r:id="rId15"/>
    <p:sldId id="311" r:id="rId16"/>
    <p:sldId id="321" r:id="rId17"/>
    <p:sldId id="304" r:id="rId18"/>
    <p:sldId id="322" r:id="rId19"/>
    <p:sldId id="264" r:id="rId20"/>
    <p:sldId id="292" r:id="rId21"/>
    <p:sldId id="293" r:id="rId22"/>
    <p:sldId id="314" r:id="rId23"/>
    <p:sldId id="294" r:id="rId24"/>
    <p:sldId id="295" r:id="rId25"/>
    <p:sldId id="296" r:id="rId26"/>
    <p:sldId id="297" r:id="rId27"/>
    <p:sldId id="298" r:id="rId28"/>
    <p:sldId id="323" r:id="rId29"/>
    <p:sldId id="324" r:id="rId30"/>
    <p:sldId id="305" r:id="rId31"/>
    <p:sldId id="315" r:id="rId32"/>
    <p:sldId id="281" r:id="rId33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26" autoAdjust="0"/>
  </p:normalViewPr>
  <p:slideViewPr>
    <p:cSldViewPr>
      <p:cViewPr>
        <p:scale>
          <a:sx n="90" d="100"/>
          <a:sy n="90" d="100"/>
        </p:scale>
        <p:origin x="-816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F92A-2DE8-4E40-87DA-1C84EBA6F5B6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4B422-9EA9-4DC9-A9D5-330B4175370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842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stinger.com/tutorials/what-is-ip-addres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 smtClean="0"/>
              <a:t>Configuracion</a:t>
            </a:r>
            <a:r>
              <a:rPr lang="es-AR" dirty="0" smtClean="0"/>
              <a:t> Del </a:t>
            </a:r>
            <a:r>
              <a:rPr lang="es-AR" dirty="0" err="1" smtClean="0"/>
              <a:t>soft</a:t>
            </a:r>
            <a:r>
              <a:rPr lang="es-AR" dirty="0" smtClean="0"/>
              <a:t> MPG</a:t>
            </a:r>
          </a:p>
          <a:p>
            <a:r>
              <a:rPr lang="es-AR" dirty="0" smtClean="0"/>
              <a:t>Mostrar nombre</a:t>
            </a:r>
            <a:r>
              <a:rPr lang="es-AR" baseline="0" dirty="0" smtClean="0"/>
              <a:t> del dispositivo en control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TCP</a:t>
            </a:r>
            <a:r>
              <a:rPr lang="es-AR" baseline="0" dirty="0" smtClean="0"/>
              <a:t> :: Protocolo de control de </a:t>
            </a:r>
            <a:r>
              <a:rPr lang="es-AR" baseline="0" dirty="0" err="1" smtClean="0"/>
              <a:t>transmicion</a:t>
            </a:r>
            <a:r>
              <a:rPr lang="es-AR" baseline="0" dirty="0" smtClean="0"/>
              <a:t>.</a:t>
            </a:r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e IP son dos componentes básicos del conjunto de protocolos de Internet. Mientras que el primero transfiere y encamina datos de forma segura a través de la arquitectura de red, el segundo define la </a:t>
            </a:r>
            <a:r>
              <a:rPr lang="es-MX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dirección IP</a:t>
            </a:r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495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dirty="0" smtClean="0">
                <a:solidFill>
                  <a:srgbClr val="000000"/>
                </a:solidFill>
                <a:latin typeface="Noto Sans"/>
              </a:rPr>
              <a:t>Con el fin de lograr que el servidor y el cliente se entiendan, se ideó un proceso de comunicación específico. 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565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IMAGEN PLACA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29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69756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31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45718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VER DE AGREGAR ALGO MAS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9564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776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882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882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700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700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252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Agregar </a:t>
            </a:r>
            <a:r>
              <a:rPr lang="es-AR" dirty="0" err="1" smtClean="0"/>
              <a:t>compu</a:t>
            </a:r>
            <a:r>
              <a:rPr lang="es-AR" baseline="0" dirty="0" smtClean="0"/>
              <a:t> en el medio con el diagrama general</a:t>
            </a:r>
          </a:p>
          <a:p>
            <a:r>
              <a:rPr lang="es-AR" baseline="0" dirty="0" smtClean="0"/>
              <a:t>Agregar 2do diagrama con </a:t>
            </a:r>
            <a:r>
              <a:rPr lang="es-AR" baseline="0" dirty="0" err="1" smtClean="0"/>
              <a:t>router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4B422-9EA9-4DC9-A9D5-330B41753703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2275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832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854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349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931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591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790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449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458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83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055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370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16E29-E194-48C5-AD4A-D9A5B0D94BB3}" type="datetimeFigureOut">
              <a:rPr lang="es-AR" smtClean="0"/>
              <a:t>8/6/2023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7888-1CFC-4F4E-845A-DEB2BDE0DFA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190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tmp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021" t="8474" r="3225" b="3546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298689" y="2416690"/>
            <a:ext cx="3845312" cy="410595"/>
            <a:chOff x="0" y="0"/>
            <a:chExt cx="2058649" cy="162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58649" cy="162211"/>
            </a:xfrm>
            <a:custGeom>
              <a:avLst/>
              <a:gdLst/>
              <a:ahLst/>
              <a:cxnLst/>
              <a:rect l="l" t="t" r="r" b="b"/>
              <a:pathLst>
                <a:path w="2058649" h="162211">
                  <a:moveTo>
                    <a:pt x="0" y="0"/>
                  </a:moveTo>
                  <a:lnTo>
                    <a:pt x="2058649" y="0"/>
                  </a:lnTo>
                  <a:lnTo>
                    <a:pt x="2058649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025514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6"/>
                </a:lnSpc>
              </a:pPr>
              <a:r>
                <a:rPr lang="en-US" sz="1200" dirty="0">
                  <a:solidFill>
                    <a:srgbClr val="2C434E"/>
                  </a:solidFill>
                  <a:latin typeface="Noto Sans Bold"/>
                </a:rPr>
                <a:t>B</a:t>
              </a:r>
              <a:r>
                <a:rPr lang="en-US" sz="1200" dirty="0" smtClean="0">
                  <a:solidFill>
                    <a:srgbClr val="2C434E"/>
                  </a:solidFill>
                  <a:latin typeface="Noto Sans Bold"/>
                </a:rPr>
                <a:t>urgos, Fabian; Rubiolo, Bruno.</a:t>
              </a:r>
              <a:endParaRPr lang="en-US" sz="1200" dirty="0">
                <a:solidFill>
                  <a:srgbClr val="2C434E"/>
                </a:solidFill>
                <a:latin typeface="Noto Sans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" y="2416690"/>
            <a:ext cx="1116778" cy="397366"/>
            <a:chOff x="0" y="0"/>
            <a:chExt cx="1536012" cy="156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" y="4043945"/>
            <a:ext cx="1116778" cy="397366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98689" y="4098393"/>
            <a:ext cx="3845312" cy="342918"/>
            <a:chOff x="0" y="0"/>
            <a:chExt cx="2135072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35072" cy="135474"/>
            </a:xfrm>
            <a:custGeom>
              <a:avLst/>
              <a:gdLst/>
              <a:ahLst/>
              <a:cxnLst/>
              <a:rect l="l" t="t" r="r" b="b"/>
              <a:pathLst>
                <a:path w="2135072" h="135474">
                  <a:moveTo>
                    <a:pt x="0" y="0"/>
                  </a:moveTo>
                  <a:lnTo>
                    <a:pt x="2135072" y="0"/>
                  </a:lnTo>
                  <a:lnTo>
                    <a:pt x="2135072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3"/>
                </a:lnSpc>
              </a:pPr>
              <a:endParaRPr dirty="0"/>
            </a:p>
          </p:txBody>
        </p:sp>
      </p:grpSp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75" y="836712"/>
            <a:ext cx="3859879" cy="56030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64984" y="2827285"/>
            <a:ext cx="6979880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500" b="1" dirty="0" smtClean="0">
                <a:solidFill>
                  <a:srgbClr val="12222B"/>
                </a:solidFill>
                <a:latin typeface="Open Sans Bold"/>
              </a:rPr>
              <a:t>Control Inalámbrico CNC</a:t>
            </a:r>
            <a:endParaRPr lang="en-US" sz="4500" b="1" dirty="0">
              <a:solidFill>
                <a:srgbClr val="12222B"/>
              </a:solidFill>
              <a:latin typeface="Open Sans Bold"/>
            </a:endParaRPr>
          </a:p>
          <a:p>
            <a:pPr algn="r">
              <a:lnSpc>
                <a:spcPts val="5190"/>
              </a:lnSpc>
              <a:spcBef>
                <a:spcPct val="0"/>
              </a:spcBef>
            </a:pPr>
            <a:r>
              <a:rPr lang="en-US" sz="4500" dirty="0" smtClean="0">
                <a:solidFill>
                  <a:srgbClr val="12222B"/>
                </a:solidFill>
                <a:latin typeface="Open Sans Bold"/>
              </a:rPr>
              <a:t>MPG</a:t>
            </a:r>
            <a:endParaRPr lang="en-US" sz="45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027" name="Picture 3" descr="C:\Users\Bruno\Documents\UTN\6to año\2- Proyecto Final (Martes)\CONTROL INALAMBRICO CNC MACH 3\Utn_logo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26040"/>
            <a:ext cx="1518784" cy="151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9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5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42237"/>
              </p:ext>
            </p:extLst>
          </p:nvPr>
        </p:nvGraphicFramePr>
        <p:xfrm>
          <a:off x="645504" y="5229200"/>
          <a:ext cx="7852993" cy="982310"/>
        </p:xfrm>
        <a:graphic>
          <a:graphicData uri="http://schemas.openxmlformats.org/drawingml/2006/table">
            <a:tbl>
              <a:tblPr/>
              <a:tblGrid>
                <a:gridCol w="1877665"/>
                <a:gridCol w="1571871"/>
                <a:gridCol w="1467819"/>
                <a:gridCol w="1467819"/>
                <a:gridCol w="1467819"/>
              </a:tblGrid>
              <a:tr h="982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PRECIO*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 smtClean="0"/>
                    </a:p>
                    <a:p>
                      <a:pPr marL="0" algn="ctr" defTabSz="914400" rtl="0" eaLnBrk="1" latinLnBrk="0" hangingPunct="1">
                        <a:lnSpc>
                          <a:spcPts val="1881"/>
                        </a:lnSpc>
                        <a:spcBef>
                          <a:spcPct val="0"/>
                        </a:spcBef>
                      </a:pPr>
                      <a:endParaRPr lang="en-US" sz="3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ts val="1881"/>
                        </a:lnSpc>
                        <a:spcBef>
                          <a:spcPct val="0"/>
                        </a:spcBef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Noto Sans"/>
                          <a:ea typeface="+mn-ea"/>
                          <a:cs typeface="+mn-cs"/>
                        </a:rPr>
                        <a:t>$509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Noto Sans"/>
                        <a:ea typeface="+mn-ea"/>
                        <a:cs typeface="+mn-cs"/>
                      </a:endParaRPr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 smtClean="0"/>
                    </a:p>
                    <a:p>
                      <a:endParaRPr lang="en-US" sz="1200" dirty="0" smtClean="0"/>
                    </a:p>
                    <a:p>
                      <a:pPr algn="ctr"/>
                      <a:r>
                        <a:rPr lang="en-US" sz="1800" dirty="0" smtClean="0">
                          <a:latin typeface="Noto Sans"/>
                        </a:rPr>
                        <a:t>$955</a:t>
                      </a:r>
                      <a:endParaRPr lang="en-US" sz="1800" dirty="0">
                        <a:latin typeface="Noto Sans"/>
                      </a:endParaRPr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 smtClean="0"/>
                    </a:p>
                    <a:p>
                      <a:endParaRPr lang="en-US" sz="12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Noto Sans"/>
                          <a:ea typeface="+mn-ea"/>
                          <a:cs typeface="+mn-cs"/>
                        </a:rPr>
                        <a:t>$1025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Noto Sans"/>
                        <a:ea typeface="+mn-ea"/>
                        <a:cs typeface="+mn-cs"/>
                      </a:endParaRPr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 smtClean="0"/>
                    </a:p>
                    <a:p>
                      <a:endParaRPr lang="en-US" sz="1200" dirty="0" smtClean="0"/>
                    </a:p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Noto Sans"/>
                          <a:ea typeface="+mn-ea"/>
                          <a:cs typeface="+mn-cs"/>
                        </a:rPr>
                        <a:t>$685**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Noto Sans"/>
                        <a:ea typeface="+mn-ea"/>
                        <a:cs typeface="+mn-cs"/>
                      </a:endParaRPr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107488"/>
              </p:ext>
            </p:extLst>
          </p:nvPr>
        </p:nvGraphicFramePr>
        <p:xfrm>
          <a:off x="645504" y="505247"/>
          <a:ext cx="7852993" cy="3745236"/>
        </p:xfrm>
        <a:graphic>
          <a:graphicData uri="http://schemas.openxmlformats.org/drawingml/2006/table">
            <a:tbl>
              <a:tblPr/>
              <a:tblGrid>
                <a:gridCol w="18776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18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78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678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678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9570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MPG</a:t>
                      </a:r>
                    </a:p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(</a:t>
                      </a:r>
                      <a:r>
                        <a:rPr lang="en-US" sz="1800" dirty="0" err="1" smtClean="0">
                          <a:solidFill>
                            <a:srgbClr val="FFFFFF"/>
                          </a:solidFill>
                          <a:latin typeface="Noto Sans"/>
                        </a:rPr>
                        <a:t>modelo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 1)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C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MPG</a:t>
                      </a:r>
                    </a:p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(</a:t>
                      </a:r>
                      <a:r>
                        <a:rPr lang="en-US" sz="1800" dirty="0" err="1" smtClean="0">
                          <a:solidFill>
                            <a:srgbClr val="FFFFFF"/>
                          </a:solidFill>
                          <a:latin typeface="Noto Sans"/>
                        </a:rPr>
                        <a:t>modelo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 2)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28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MPG</a:t>
                      </a:r>
                    </a:p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(</a:t>
                      </a:r>
                      <a:r>
                        <a:rPr lang="en-US" sz="1800" dirty="0" err="1" smtClean="0">
                          <a:solidFill>
                            <a:srgbClr val="FFFFFF"/>
                          </a:solidFill>
                          <a:latin typeface="Noto Sans"/>
                        </a:rPr>
                        <a:t>modelo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 3)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8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MPG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4D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849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PORTATIL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2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CARGA CODIGO G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82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baseline="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ZERO AUT.</a:t>
                      </a:r>
                    </a:p>
                    <a:p>
                      <a:pPr algn="ctr">
                        <a:defRPr/>
                      </a:pPr>
                      <a:r>
                        <a:rPr lang="en-US" sz="1800" baseline="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 EJE Z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7615709" y="2664279"/>
            <a:ext cx="320527" cy="306494"/>
            <a:chOff x="0" y="0"/>
            <a:chExt cx="854737" cy="612989"/>
          </a:xfrm>
        </p:grpSpPr>
        <p:sp>
          <p:nvSpPr>
            <p:cNvPr id="4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5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15709" y="3698647"/>
            <a:ext cx="320527" cy="306494"/>
            <a:chOff x="0" y="0"/>
            <a:chExt cx="854737" cy="612989"/>
          </a:xfrm>
        </p:grpSpPr>
        <p:sp>
          <p:nvSpPr>
            <p:cNvPr id="13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4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15709" y="4667326"/>
            <a:ext cx="320527" cy="306494"/>
            <a:chOff x="0" y="0"/>
            <a:chExt cx="854737" cy="612989"/>
          </a:xfrm>
        </p:grpSpPr>
        <p:sp>
          <p:nvSpPr>
            <p:cNvPr id="16" name="AutoShape 16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7" name="AutoShape 17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705330" y="3681127"/>
            <a:ext cx="256153" cy="341537"/>
            <a:chOff x="0" y="0"/>
            <a:chExt cx="683073" cy="683073"/>
          </a:xfrm>
        </p:grpSpPr>
        <p:sp>
          <p:nvSpPr>
            <p:cNvPr id="34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35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163719" y="4599631"/>
            <a:ext cx="256153" cy="341537"/>
            <a:chOff x="0" y="0"/>
            <a:chExt cx="683073" cy="683073"/>
          </a:xfrm>
        </p:grpSpPr>
        <p:sp>
          <p:nvSpPr>
            <p:cNvPr id="3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3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4" name="Group 36"/>
          <p:cNvGrpSpPr/>
          <p:nvPr/>
        </p:nvGrpSpPr>
        <p:grpSpPr>
          <a:xfrm>
            <a:off x="3163719" y="2655415"/>
            <a:ext cx="256153" cy="341537"/>
            <a:chOff x="0" y="0"/>
            <a:chExt cx="683073" cy="683073"/>
          </a:xfrm>
        </p:grpSpPr>
        <p:sp>
          <p:nvSpPr>
            <p:cNvPr id="55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56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57" name="Group 36"/>
          <p:cNvGrpSpPr/>
          <p:nvPr/>
        </p:nvGrpSpPr>
        <p:grpSpPr>
          <a:xfrm>
            <a:off x="3163719" y="3663527"/>
            <a:ext cx="256153" cy="341537"/>
            <a:chOff x="0" y="0"/>
            <a:chExt cx="683073" cy="683073"/>
          </a:xfrm>
        </p:grpSpPr>
        <p:sp>
          <p:nvSpPr>
            <p:cNvPr id="58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59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66" name="Group 18"/>
          <p:cNvGrpSpPr/>
          <p:nvPr/>
        </p:nvGrpSpPr>
        <p:grpSpPr>
          <a:xfrm>
            <a:off x="6156176" y="1628800"/>
            <a:ext cx="320527" cy="306494"/>
            <a:chOff x="0" y="0"/>
            <a:chExt cx="854737" cy="612989"/>
          </a:xfrm>
        </p:grpSpPr>
        <p:sp>
          <p:nvSpPr>
            <p:cNvPr id="67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68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72" name="Group 33"/>
          <p:cNvGrpSpPr/>
          <p:nvPr/>
        </p:nvGrpSpPr>
        <p:grpSpPr>
          <a:xfrm>
            <a:off x="4716016" y="4599631"/>
            <a:ext cx="256153" cy="341537"/>
            <a:chOff x="0" y="0"/>
            <a:chExt cx="683073" cy="683073"/>
          </a:xfrm>
        </p:grpSpPr>
        <p:sp>
          <p:nvSpPr>
            <p:cNvPr id="73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74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75" name="Group 27"/>
          <p:cNvGrpSpPr/>
          <p:nvPr/>
        </p:nvGrpSpPr>
        <p:grpSpPr>
          <a:xfrm>
            <a:off x="6188055" y="4581128"/>
            <a:ext cx="256153" cy="341537"/>
            <a:chOff x="0" y="0"/>
            <a:chExt cx="683073" cy="683073"/>
          </a:xfrm>
        </p:grpSpPr>
        <p:sp>
          <p:nvSpPr>
            <p:cNvPr id="76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77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78" name="Group 27"/>
          <p:cNvGrpSpPr/>
          <p:nvPr/>
        </p:nvGrpSpPr>
        <p:grpSpPr>
          <a:xfrm>
            <a:off x="6188055" y="3663527"/>
            <a:ext cx="256153" cy="341537"/>
            <a:chOff x="0" y="0"/>
            <a:chExt cx="683073" cy="683073"/>
          </a:xfrm>
        </p:grpSpPr>
        <p:sp>
          <p:nvSpPr>
            <p:cNvPr id="79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80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81" name="Group 33"/>
          <p:cNvGrpSpPr/>
          <p:nvPr/>
        </p:nvGrpSpPr>
        <p:grpSpPr>
          <a:xfrm>
            <a:off x="4716016" y="2636912"/>
            <a:ext cx="256153" cy="341537"/>
            <a:chOff x="0" y="0"/>
            <a:chExt cx="683073" cy="683073"/>
          </a:xfrm>
        </p:grpSpPr>
        <p:sp>
          <p:nvSpPr>
            <p:cNvPr id="82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83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sp>
        <p:nvSpPr>
          <p:cNvPr id="9" name="8 CuadroTexto"/>
          <p:cNvSpPr txBox="1"/>
          <p:nvPr/>
        </p:nvSpPr>
        <p:spPr>
          <a:xfrm>
            <a:off x="612545" y="6198520"/>
            <a:ext cx="715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>
                <a:latin typeface="Noto Sans"/>
              </a:rPr>
              <a:t>*Dólar oficial a $251 sin impuestos.</a:t>
            </a:r>
            <a:endParaRPr lang="es-AR" sz="1200" dirty="0">
              <a:latin typeface="Noto Sans"/>
            </a:endParaRPr>
          </a:p>
          <a:p>
            <a:r>
              <a:rPr lang="es-AR" sz="1200" dirty="0" smtClean="0">
                <a:latin typeface="Noto Sans"/>
              </a:rPr>
              <a:t>**Multiplicando los costos de producción del dispositivo 5 veces.</a:t>
            </a:r>
            <a:endParaRPr lang="es-AR" sz="1200" dirty="0">
              <a:latin typeface="Noto Sans"/>
            </a:endParaRPr>
          </a:p>
        </p:txBody>
      </p:sp>
      <p:graphicFrame>
        <p:nvGraphicFramePr>
          <p:cNvPr id="85" name="8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332905"/>
              </p:ext>
            </p:extLst>
          </p:nvPr>
        </p:nvGraphicFramePr>
        <p:xfrm>
          <a:off x="641347" y="4246890"/>
          <a:ext cx="7852993" cy="982310"/>
        </p:xfrm>
        <a:graphic>
          <a:graphicData uri="http://schemas.openxmlformats.org/drawingml/2006/table">
            <a:tbl>
              <a:tblPr/>
              <a:tblGrid>
                <a:gridCol w="1877665"/>
                <a:gridCol w="1571871"/>
                <a:gridCol w="1467819"/>
                <a:gridCol w="1467819"/>
                <a:gridCol w="1467819"/>
              </a:tblGrid>
              <a:tr h="9823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latin typeface="Noto Sans"/>
                        </a:rPr>
                        <a:t>VISUALIZADOR</a:t>
                      </a:r>
                      <a:endParaRPr lang="en-US" sz="700" dirty="0"/>
                    </a:p>
                  </a:txBody>
                  <a:tcPr marL="45720" marR="45720" marT="30480" marB="30480" anchor="ctr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4F5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pPr marL="0" algn="ctr" defTabSz="914400" rtl="0" eaLnBrk="1" latinLnBrk="0" hangingPunct="1">
                        <a:lnSpc>
                          <a:spcPts val="1881"/>
                        </a:lnSpc>
                        <a:spcBef>
                          <a:spcPct val="0"/>
                        </a:spcBef>
                      </a:pPr>
                      <a:endParaRPr lang="en-US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 smtClean="0"/>
                    </a:p>
                    <a:p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 marL="45720" marR="45720" marT="30480" marB="30480">
                    <a:lnL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CED"/>
                    </a:solidFill>
                  </a:tcPr>
                </a:tc>
              </a:tr>
            </a:tbl>
          </a:graphicData>
        </a:graphic>
      </p:graphicFrame>
      <p:grpSp>
        <p:nvGrpSpPr>
          <p:cNvPr id="86" name="Group 36"/>
          <p:cNvGrpSpPr/>
          <p:nvPr/>
        </p:nvGrpSpPr>
        <p:grpSpPr>
          <a:xfrm>
            <a:off x="3173244" y="4590106"/>
            <a:ext cx="256153" cy="341537"/>
            <a:chOff x="0" y="0"/>
            <a:chExt cx="683073" cy="683073"/>
          </a:xfrm>
        </p:grpSpPr>
        <p:sp>
          <p:nvSpPr>
            <p:cNvPr id="87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88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89" name="Group 36"/>
          <p:cNvGrpSpPr/>
          <p:nvPr/>
        </p:nvGrpSpPr>
        <p:grpSpPr>
          <a:xfrm>
            <a:off x="3163719" y="1628800"/>
            <a:ext cx="256153" cy="341537"/>
            <a:chOff x="0" y="0"/>
            <a:chExt cx="683073" cy="683073"/>
          </a:xfrm>
        </p:grpSpPr>
        <p:sp>
          <p:nvSpPr>
            <p:cNvPr id="90" name="AutoShape 37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  <p:sp>
          <p:nvSpPr>
            <p:cNvPr id="91" name="AutoShape 38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36C5FF"/>
            </a:solidFill>
          </p:spPr>
        </p:sp>
      </p:grpSp>
      <p:grpSp>
        <p:nvGrpSpPr>
          <p:cNvPr id="92" name="Group 33"/>
          <p:cNvGrpSpPr/>
          <p:nvPr/>
        </p:nvGrpSpPr>
        <p:grpSpPr>
          <a:xfrm>
            <a:off x="4716016" y="1647303"/>
            <a:ext cx="256153" cy="341537"/>
            <a:chOff x="0" y="0"/>
            <a:chExt cx="683073" cy="683073"/>
          </a:xfrm>
        </p:grpSpPr>
        <p:sp>
          <p:nvSpPr>
            <p:cNvPr id="93" name="AutoShape 34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  <p:sp>
          <p:nvSpPr>
            <p:cNvPr id="94" name="AutoShape 35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00C282"/>
            </a:solidFill>
          </p:spPr>
        </p:sp>
      </p:grpSp>
      <p:grpSp>
        <p:nvGrpSpPr>
          <p:cNvPr id="95" name="Group 27"/>
          <p:cNvGrpSpPr/>
          <p:nvPr/>
        </p:nvGrpSpPr>
        <p:grpSpPr>
          <a:xfrm>
            <a:off x="6188055" y="2636912"/>
            <a:ext cx="256153" cy="341537"/>
            <a:chOff x="0" y="0"/>
            <a:chExt cx="683073" cy="683073"/>
          </a:xfrm>
        </p:grpSpPr>
        <p:sp>
          <p:nvSpPr>
            <p:cNvPr id="96" name="AutoShape 28"/>
            <p:cNvSpPr/>
            <p:nvPr/>
          </p:nvSpPr>
          <p:spPr>
            <a:xfrm rot="27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97" name="AutoShape 29"/>
            <p:cNvSpPr/>
            <p:nvPr/>
          </p:nvSpPr>
          <p:spPr>
            <a:xfrm rot="8100000">
              <a:off x="-27408" y="227475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98" name="Group 12"/>
          <p:cNvGrpSpPr/>
          <p:nvPr/>
        </p:nvGrpSpPr>
        <p:grpSpPr>
          <a:xfrm>
            <a:off x="4683521" y="4634674"/>
            <a:ext cx="320527" cy="306494"/>
            <a:chOff x="0" y="0"/>
            <a:chExt cx="854737" cy="612989"/>
          </a:xfrm>
          <a:solidFill>
            <a:srgbClr val="00B050"/>
          </a:solidFill>
        </p:grpSpPr>
        <p:sp>
          <p:nvSpPr>
            <p:cNvPr id="99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grpFill/>
          </p:spPr>
        </p:sp>
        <p:sp>
          <p:nvSpPr>
            <p:cNvPr id="100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grpFill/>
          </p:spPr>
        </p:sp>
      </p:grpSp>
      <p:grpSp>
        <p:nvGrpSpPr>
          <p:cNvPr id="101" name="Group 18"/>
          <p:cNvGrpSpPr/>
          <p:nvPr/>
        </p:nvGrpSpPr>
        <p:grpSpPr>
          <a:xfrm>
            <a:off x="6156176" y="4581128"/>
            <a:ext cx="320527" cy="306494"/>
            <a:chOff x="0" y="0"/>
            <a:chExt cx="854737" cy="612989"/>
          </a:xfrm>
        </p:grpSpPr>
        <p:sp>
          <p:nvSpPr>
            <p:cNvPr id="102" name="AutoShape 19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1885F1"/>
            </a:solidFill>
          </p:spPr>
        </p:sp>
        <p:sp>
          <p:nvSpPr>
            <p:cNvPr id="103" name="AutoShape 20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1885F1"/>
            </a:solidFill>
          </p:spPr>
        </p:sp>
      </p:grpSp>
      <p:grpSp>
        <p:nvGrpSpPr>
          <p:cNvPr id="104" name="Group 12"/>
          <p:cNvGrpSpPr/>
          <p:nvPr/>
        </p:nvGrpSpPr>
        <p:grpSpPr>
          <a:xfrm>
            <a:off x="7635849" y="4634674"/>
            <a:ext cx="320527" cy="306494"/>
            <a:chOff x="0" y="0"/>
            <a:chExt cx="854737" cy="612989"/>
          </a:xfrm>
        </p:grpSpPr>
        <p:sp>
          <p:nvSpPr>
            <p:cNvPr id="105" name="AutoShape 13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06" name="AutoShape 14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  <p:grpSp>
        <p:nvGrpSpPr>
          <p:cNvPr id="107" name="Group 3"/>
          <p:cNvGrpSpPr/>
          <p:nvPr/>
        </p:nvGrpSpPr>
        <p:grpSpPr>
          <a:xfrm>
            <a:off x="7596336" y="1628800"/>
            <a:ext cx="320527" cy="306494"/>
            <a:chOff x="0" y="0"/>
            <a:chExt cx="854737" cy="612989"/>
          </a:xfrm>
        </p:grpSpPr>
        <p:sp>
          <p:nvSpPr>
            <p:cNvPr id="108" name="AutoShape 4"/>
            <p:cNvSpPr/>
            <p:nvPr/>
          </p:nvSpPr>
          <p:spPr>
            <a:xfrm rot="3197191">
              <a:off x="-955" y="273547"/>
              <a:ext cx="425811" cy="211250"/>
            </a:xfrm>
            <a:prstGeom prst="rect">
              <a:avLst/>
            </a:prstGeom>
            <a:solidFill>
              <a:srgbClr val="31356E"/>
            </a:solidFill>
          </p:spPr>
        </p:sp>
        <p:sp>
          <p:nvSpPr>
            <p:cNvPr id="109" name="AutoShape 5"/>
            <p:cNvSpPr/>
            <p:nvPr/>
          </p:nvSpPr>
          <p:spPr>
            <a:xfrm rot="-2121032">
              <a:off x="118878" y="192433"/>
              <a:ext cx="737888" cy="228123"/>
            </a:xfrm>
            <a:prstGeom prst="rect">
              <a:avLst/>
            </a:prstGeom>
            <a:solidFill>
              <a:srgbClr val="31356E"/>
            </a:solidFill>
          </p:spPr>
        </p:sp>
      </p:grpSp>
    </p:spTree>
    <p:extLst>
      <p:ext uri="{BB962C8B-B14F-4D97-AF65-F5344CB8AC3E}">
        <p14:creationId xmlns:p14="http://schemas.microsoft.com/office/powerpoint/2010/main" val="16934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1547664" y="476672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Diagrama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del </a:t>
            </a: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sistema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pic>
        <p:nvPicPr>
          <p:cNvPr id="1026" name="Picture 2" descr="C:\Users\Bruno\Desktop\ro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45" y="4254801"/>
            <a:ext cx="3516484" cy="23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37" y="1155632"/>
            <a:ext cx="1584176" cy="229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018" y="4843695"/>
            <a:ext cx="1512168" cy="117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Bruno\Desktop\pantalla cnc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39719"/>
            <a:ext cx="2664296" cy="213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00" y="1810706"/>
            <a:ext cx="1460648" cy="9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883764" y="3678013"/>
            <a:ext cx="1460648" cy="9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636" y="4960034"/>
            <a:ext cx="1460648" cy="9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Bruno\Desktop\WiFi_Logo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49" y="1336237"/>
            <a:ext cx="736259" cy="4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0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4"/>
          <p:cNvSpPr txBox="1"/>
          <p:nvPr/>
        </p:nvSpPr>
        <p:spPr>
          <a:xfrm>
            <a:off x="1547664" y="476672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Diagrama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de </a:t>
            </a: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bloques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general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grpSp>
        <p:nvGrpSpPr>
          <p:cNvPr id="38" name="Group 38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pic>
        <p:nvPicPr>
          <p:cNvPr id="51" name="50 Imagen" descr="C:\Users\faburgos\Downloads\Diagrama sin título-Tesi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5563"/>
            <a:ext cx="5941962" cy="5519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5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584808" y="636135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Diagrama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de </a:t>
            </a: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flujo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(</a:t>
            </a: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Conexión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a la red)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pic>
        <p:nvPicPr>
          <p:cNvPr id="30" name="29 Imagen" descr="C:\Users\bruno\AppData\Local\Temp\Rar$DRa13304.7575\Diagrama de flujo de conexión a re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3" t="12236" r="2469" b="2719"/>
          <a:stretch/>
        </p:blipFill>
        <p:spPr bwMode="auto">
          <a:xfrm>
            <a:off x="2454274" y="1268760"/>
            <a:ext cx="4235450" cy="4856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33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28" y="2057400"/>
            <a:ext cx="7106142" cy="3396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4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SOFTWARE MPG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43715"/>
            <a:ext cx="3155458" cy="173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Bruno\Desktop\Mach3\mach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2348880"/>
            <a:ext cx="2376263" cy="17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1025"/>
            <a:ext cx="1063670" cy="15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38472" y="26276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OEM</a:t>
            </a:r>
            <a:endParaRPr lang="es-AR" b="1" dirty="0"/>
          </a:p>
        </p:txBody>
      </p:sp>
      <p:pic>
        <p:nvPicPr>
          <p:cNvPr id="22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03841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lecting Legacy Machine Data with TCP/I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22838"/>
          <a:stretch/>
        </p:blipFill>
        <p:spPr bwMode="auto">
          <a:xfrm>
            <a:off x="1259632" y="2409565"/>
            <a:ext cx="963976" cy="5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icon Black and White Stock Photos &amp; Images - Alam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6" t="24610" r="12734" b="29038"/>
          <a:stretch/>
        </p:blipFill>
        <p:spPr bwMode="auto">
          <a:xfrm>
            <a:off x="5265938" y="4980810"/>
            <a:ext cx="1148091" cy="7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Abrir llave"/>
          <p:cNvSpPr/>
          <p:nvPr/>
        </p:nvSpPr>
        <p:spPr>
          <a:xfrm rot="16200000">
            <a:off x="5632600" y="1750853"/>
            <a:ext cx="414768" cy="5533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86" y="2975849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0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SOFTWARE MPG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50" y="1556791"/>
            <a:ext cx="8068834" cy="453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C:\Users\Bruno\Downloads\3702d8ef-22db-4cbd-80ca-5fb1c324ef29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58003" y="1283171"/>
            <a:ext cx="412432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662648" y="2191300"/>
            <a:ext cx="5005695" cy="1080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31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SOFTWARE MPG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43715"/>
            <a:ext cx="3155458" cy="173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Bruno\Desktop\Mach3\mach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2348880"/>
            <a:ext cx="2376263" cy="17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1025"/>
            <a:ext cx="1063670" cy="15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38472" y="26276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OEM</a:t>
            </a:r>
            <a:endParaRPr lang="es-AR" b="1" dirty="0"/>
          </a:p>
        </p:txBody>
      </p:sp>
      <p:pic>
        <p:nvPicPr>
          <p:cNvPr id="22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03841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lecting Legacy Machine Data with TCP/I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22838"/>
          <a:stretch/>
        </p:blipFill>
        <p:spPr bwMode="auto">
          <a:xfrm>
            <a:off x="1259632" y="2409565"/>
            <a:ext cx="963976" cy="5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icon Black and White Stock Photos &amp; Images - Alam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6" t="24610" r="12734" b="29038"/>
          <a:stretch/>
        </p:blipFill>
        <p:spPr bwMode="auto">
          <a:xfrm>
            <a:off x="5265938" y="4980810"/>
            <a:ext cx="1148091" cy="7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Abrir llave"/>
          <p:cNvSpPr/>
          <p:nvPr/>
        </p:nvSpPr>
        <p:spPr>
          <a:xfrm rot="16200000">
            <a:off x="5632600" y="1750853"/>
            <a:ext cx="414768" cy="5533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86" y="2975849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5566464" y="2627620"/>
            <a:ext cx="805736" cy="369332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122" name="Picture 2" descr="DLL file format variant - Free interface icon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207" y="3556877"/>
            <a:ext cx="454250" cy="4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8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SOFTWARE MPG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17003"/>
              </p:ext>
            </p:extLst>
          </p:nvPr>
        </p:nvGraphicFramePr>
        <p:xfrm>
          <a:off x="1524000" y="13970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Descripción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OEM </a:t>
                      </a:r>
                      <a:r>
                        <a:rPr lang="es-AR" dirty="0" err="1" smtClean="0"/>
                        <a:t>Buttons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Go</a:t>
                      </a:r>
                      <a:r>
                        <a:rPr lang="es-AR" dirty="0" smtClean="0"/>
                        <a:t> Home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138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Cycle</a:t>
                      </a:r>
                      <a:r>
                        <a:rPr lang="es-AR" dirty="0" smtClean="0"/>
                        <a:t> </a:t>
                      </a:r>
                      <a:r>
                        <a:rPr lang="es-AR" dirty="0" err="1" smtClean="0"/>
                        <a:t>start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1000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Stop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Zero </a:t>
                      </a:r>
                      <a:r>
                        <a:rPr lang="es-AR" dirty="0" err="1" smtClean="0"/>
                        <a:t>All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1007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Zero X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1008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Zero Y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1009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Zero Z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1010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1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65497"/>
              </p:ext>
            </p:extLst>
          </p:nvPr>
        </p:nvGraphicFramePr>
        <p:xfrm>
          <a:off x="1543052" y="458112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Descripción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OEM </a:t>
                      </a:r>
                      <a:r>
                        <a:rPr lang="es-AR" dirty="0" err="1" smtClean="0"/>
                        <a:t>DROs</a:t>
                      </a:r>
                      <a:endParaRPr lang="es-A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 smtClean="0"/>
                        <a:t>Velocity</a:t>
                      </a:r>
                      <a:r>
                        <a:rPr lang="es-AR" dirty="0" smtClean="0"/>
                        <a:t> per </a:t>
                      </a:r>
                      <a:r>
                        <a:rPr lang="es-AR" dirty="0" err="1" smtClean="0"/>
                        <a:t>Rev</a:t>
                      </a:r>
                      <a:r>
                        <a:rPr lang="es-AR" dirty="0" smtClean="0"/>
                        <a:t> DRO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58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X Machine </a:t>
                      </a:r>
                      <a:r>
                        <a:rPr lang="es-AR" dirty="0" err="1" smtClean="0"/>
                        <a:t>Coord</a:t>
                      </a:r>
                      <a:r>
                        <a:rPr lang="es-AR" dirty="0" smtClean="0"/>
                        <a:t> DRO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83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Y Machine </a:t>
                      </a:r>
                      <a:r>
                        <a:rPr lang="es-AR" dirty="0" err="1" smtClean="0"/>
                        <a:t>Coord</a:t>
                      </a:r>
                      <a:r>
                        <a:rPr lang="es-AR" dirty="0" smtClean="0"/>
                        <a:t> DRO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84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Z Machine </a:t>
                      </a:r>
                      <a:r>
                        <a:rPr lang="es-AR" dirty="0" err="1" smtClean="0"/>
                        <a:t>Coord</a:t>
                      </a:r>
                      <a:r>
                        <a:rPr lang="es-AR" dirty="0" smtClean="0"/>
                        <a:t> DRO 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85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4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SOFTWARE MPG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343715"/>
            <a:ext cx="3155458" cy="1733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Bruno\Desktop\Mach3\mach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2348880"/>
            <a:ext cx="2376263" cy="17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61025"/>
            <a:ext cx="1063670" cy="15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638472" y="262762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/>
              <a:t>OEM</a:t>
            </a:r>
            <a:endParaRPr lang="es-AR" b="1" dirty="0"/>
          </a:p>
        </p:txBody>
      </p:sp>
      <p:pic>
        <p:nvPicPr>
          <p:cNvPr id="22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03841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lecting Legacy Machine Data with TCP/I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1" b="22838"/>
          <a:stretch/>
        </p:blipFill>
        <p:spPr bwMode="auto">
          <a:xfrm>
            <a:off x="1259632" y="2409565"/>
            <a:ext cx="963976" cy="5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uter icon Black and White Stock Photos &amp; Images - Alamy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6" t="24610" r="12734" b="29038"/>
          <a:stretch/>
        </p:blipFill>
        <p:spPr bwMode="auto">
          <a:xfrm>
            <a:off x="5265938" y="4980810"/>
            <a:ext cx="1148091" cy="7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Abrir llave"/>
          <p:cNvSpPr/>
          <p:nvPr/>
        </p:nvSpPr>
        <p:spPr>
          <a:xfrm rot="16200000">
            <a:off x="5632600" y="1750853"/>
            <a:ext cx="414768" cy="5533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Picture 4" descr="C:\Users\Bruno\Downloads\WhatsApp Image 2023-06-07 at 18.30.09.jpe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86" y="2975849"/>
            <a:ext cx="952422" cy="59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1287962" y="2409565"/>
            <a:ext cx="924091" cy="566284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931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TCP/IP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6146" name="Picture 2" descr="C:\Users\Bruno\Downloads\WhatsApp Image 2023-06-07 at 19.30.3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0" y="2276872"/>
            <a:ext cx="4067180" cy="397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Bruno\Downloads\WhatsApp Image 2023-06-07 at 19.48.5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" y="2411141"/>
            <a:ext cx="7656025" cy="370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17 Rectángulo redondeado"/>
          <p:cNvSpPr/>
          <p:nvPr/>
        </p:nvSpPr>
        <p:spPr>
          <a:xfrm>
            <a:off x="3203848" y="2348880"/>
            <a:ext cx="273630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97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Introducción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455306" y="1568269"/>
            <a:ext cx="2233387" cy="315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AR" sz="1400" dirty="0">
                <a:latin typeface="Noto Sans Bold"/>
              </a:rPr>
              <a:t>SISTEMAS CAD/CAM</a:t>
            </a:r>
            <a:r>
              <a:rPr lang="es-AR" sz="1300" dirty="0">
                <a:solidFill>
                  <a:srgbClr val="004E8E"/>
                </a:solidFill>
                <a:latin typeface="Noto Sans Bold"/>
              </a:rPr>
              <a:t>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971600" y="2564904"/>
            <a:ext cx="7029001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AR" sz="1400" b="1" dirty="0" err="1">
                <a:solidFill>
                  <a:srgbClr val="000000"/>
                </a:solidFill>
                <a:latin typeface="Noto Sans"/>
              </a:rPr>
              <a:t>Computer-Aided</a:t>
            </a:r>
            <a:r>
              <a:rPr lang="es-AR" sz="1400" b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s-AR" sz="1400" b="1" dirty="0" err="1">
                <a:solidFill>
                  <a:srgbClr val="000000"/>
                </a:solidFill>
                <a:latin typeface="Noto Sans"/>
              </a:rPr>
              <a:t>Design</a:t>
            </a:r>
            <a:r>
              <a:rPr lang="es-AR" sz="1400" dirty="0">
                <a:solidFill>
                  <a:srgbClr val="000000"/>
                </a:solidFill>
                <a:latin typeface="Noto Sans"/>
              </a:rPr>
              <a:t> (CAD</a:t>
            </a:r>
            <a:r>
              <a:rPr lang="es-AR" sz="1400" dirty="0" smtClean="0">
                <a:solidFill>
                  <a:srgbClr val="000000"/>
                </a:solidFill>
                <a:latin typeface="Noto Sans"/>
              </a:rPr>
              <a:t>): diseño asistido por computadora</a:t>
            </a:r>
            <a:r>
              <a:rPr lang="es-AR" sz="1400" dirty="0">
                <a:solidFill>
                  <a:srgbClr val="000000"/>
                </a:solidFill>
                <a:latin typeface="Noto Sans"/>
              </a:rPr>
              <a:t> (DAC).</a:t>
            </a:r>
          </a:p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AR" sz="1400" b="1" dirty="0" err="1">
                <a:solidFill>
                  <a:srgbClr val="000000"/>
                </a:solidFill>
                <a:latin typeface="Noto Sans"/>
              </a:rPr>
              <a:t>Computer-Aided</a:t>
            </a:r>
            <a:r>
              <a:rPr lang="es-AR" sz="1400" b="1" dirty="0">
                <a:solidFill>
                  <a:srgbClr val="000000"/>
                </a:solidFill>
                <a:latin typeface="Noto Sans"/>
              </a:rPr>
              <a:t> </a:t>
            </a:r>
            <a:r>
              <a:rPr lang="es-AR" sz="1400" b="1" dirty="0" err="1">
                <a:solidFill>
                  <a:srgbClr val="000000"/>
                </a:solidFill>
                <a:latin typeface="Noto Sans"/>
              </a:rPr>
              <a:t>Manufacturing</a:t>
            </a:r>
            <a:r>
              <a:rPr lang="es-AR" sz="1400" dirty="0">
                <a:solidFill>
                  <a:srgbClr val="000000"/>
                </a:solidFill>
                <a:latin typeface="Noto Sans"/>
              </a:rPr>
              <a:t> (CAM</a:t>
            </a:r>
            <a:r>
              <a:rPr lang="es-AR" sz="1400" dirty="0" smtClean="0">
                <a:solidFill>
                  <a:srgbClr val="000000"/>
                </a:solidFill>
                <a:latin typeface="Noto Sans"/>
              </a:rPr>
              <a:t>): fabricación asistida por computadora</a:t>
            </a:r>
            <a:r>
              <a:rPr lang="es-AR" sz="1400" dirty="0">
                <a:solidFill>
                  <a:srgbClr val="000000"/>
                </a:solidFill>
                <a:latin typeface="Noto Sans"/>
              </a:rPr>
              <a:t> (FAC).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14350" y="4105223"/>
            <a:ext cx="1636741" cy="1789998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73870" y="4034553"/>
            <a:ext cx="1636741" cy="1860667"/>
            <a:chOff x="0" y="-38100"/>
            <a:chExt cx="1176543" cy="1003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33390" y="4105223"/>
            <a:ext cx="1636741" cy="1789998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92910" y="4105223"/>
            <a:ext cx="1636741" cy="1789998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29" name="28 Rectángulo"/>
          <p:cNvSpPr/>
          <p:nvPr/>
        </p:nvSpPr>
        <p:spPr>
          <a:xfrm>
            <a:off x="600200" y="4307563"/>
            <a:ext cx="146717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/>
              <a:t>El primer paso es crear un modelo </a:t>
            </a:r>
            <a:r>
              <a:rPr lang="es-MX" sz="1200" dirty="0" smtClean="0"/>
              <a:t> 2D 3D </a:t>
            </a:r>
            <a:r>
              <a:rPr lang="es-MX" sz="1200" dirty="0"/>
              <a:t>de la pieza en un software de diseño asistido por computadora (CAD). 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2740411" y="4409033"/>
            <a:ext cx="1503657" cy="118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 smtClean="0"/>
              <a:t>Se </a:t>
            </a:r>
            <a:r>
              <a:rPr lang="es-MX" sz="1200" dirty="0"/>
              <a:t>determinan las operaciones de mecanizado necesarias para fabricar la </a:t>
            </a:r>
            <a:r>
              <a:rPr lang="es-MX" sz="1200" dirty="0" smtClean="0"/>
              <a:t>pieza.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4932040" y="4201023"/>
            <a:ext cx="1440160" cy="161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/>
              <a:t>Utilizando software de fabricación asistida por computadora (CAM), se genera un programa de </a:t>
            </a:r>
            <a:r>
              <a:rPr lang="es-MX" sz="1200" dirty="0" smtClean="0"/>
              <a:t>mecanizado.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7092280" y="4200255"/>
            <a:ext cx="1440160" cy="161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/>
              <a:t>Una vez que se ha verificado la simulación, el programa de mecanizado se carga en la máquina herramienta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46" name="Picture 2" descr="C:\Users\Bruno\Documents\UTN\6to año\2- Proyecto Final (Martes)\CONTROL INALAMBRICO CNC MACH 3\Informe Proyecto Final\CAD CAM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1" y="1568269"/>
            <a:ext cx="8348778" cy="44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Bruno\Documents\UTN\6to año\2- Proyecto Final (Martes)\CONTROL INALAMBRICO CNC MACH 3\Informe Proyecto Final\CAD CAM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0" y="1568269"/>
            <a:ext cx="8339957" cy="438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60" y="2229156"/>
            <a:ext cx="4647679" cy="325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 descr="C:\Users\Bruno\Documents\UTN\6to año\2- Proyecto Final (Martes)\CONTROL INALAMBRICO CNC MACH 3\Informe Proyecto Final\Cad cam 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10" y="1554943"/>
            <a:ext cx="8395353" cy="44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Bruno\Documents\UTN\6to año\2- Proyecto Final (Martes)\CONTROL INALAMBRICO CNC MACH 3\Informe Proyecto Final\Cad Cam 4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84" y="1571890"/>
            <a:ext cx="6292407" cy="471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08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9" y="3140968"/>
            <a:ext cx="8923261" cy="40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Abrir llave"/>
          <p:cNvSpPr/>
          <p:nvPr/>
        </p:nvSpPr>
        <p:spPr>
          <a:xfrm rot="16200000">
            <a:off x="4364616" y="-102376"/>
            <a:ext cx="414768" cy="86296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CuadroTexto"/>
          <p:cNvSpPr txBox="1"/>
          <p:nvPr/>
        </p:nvSpPr>
        <p:spPr>
          <a:xfrm>
            <a:off x="2699791" y="464384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>
                <a:latin typeface="Noto Sans"/>
              </a:rPr>
              <a:t>53 Caracteres</a:t>
            </a:r>
            <a:endParaRPr lang="es-AR" dirty="0"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415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9" y="2524589"/>
            <a:ext cx="8923261" cy="40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902136" y="3652108"/>
            <a:ext cx="79183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El primer carácter (C1) debe ser siempre el carácter ‘N’ e indica un nuevo mensaje.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902136" y="4493121"/>
            <a:ext cx="772751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El último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carácter (C53) debe ser siempre el carácter ‘F’ e indica el fin del mensaje.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02136" y="5230554"/>
            <a:ext cx="772751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Los caracteres C2 y C3 indican el tipo del mensaje y dependen si el mensaje proviene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del servidor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(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control MPG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) o del cliente (software MPG). 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114896" y="2524589"/>
            <a:ext cx="225423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20 Rectángulo redondeado"/>
          <p:cNvSpPr/>
          <p:nvPr/>
        </p:nvSpPr>
        <p:spPr>
          <a:xfrm>
            <a:off x="8811073" y="2535453"/>
            <a:ext cx="225423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21 Rectángulo redondeado"/>
          <p:cNvSpPr/>
          <p:nvPr/>
        </p:nvSpPr>
        <p:spPr>
          <a:xfrm>
            <a:off x="271262" y="2524589"/>
            <a:ext cx="369439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16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" name="TextBox 31"/>
          <p:cNvSpPr txBox="1"/>
          <p:nvPr/>
        </p:nvSpPr>
        <p:spPr>
          <a:xfrm>
            <a:off x="1045133" y="2246292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Tipos de mensajes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graphicFrame>
        <p:nvGraphicFramePr>
          <p:cNvPr id="14" name="1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89119"/>
              </p:ext>
            </p:extLst>
          </p:nvPr>
        </p:nvGraphicFramePr>
        <p:xfrm>
          <a:off x="1175792" y="2780928"/>
          <a:ext cx="6792416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169"/>
                <a:gridCol w="5025247"/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Tipo de</a:t>
                      </a:r>
                      <a:r>
                        <a:rPr lang="es-AR" baseline="0" dirty="0" smtClean="0"/>
                        <a:t> mensaje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Descripción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Mensaje 01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Mensaje proveniente del control MPG para realizar movimientos lineales en el CNC.</a:t>
                      </a:r>
                      <a:endParaRPr lang="es-A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Mensaje 02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Mensaje proveniente del control MPG para ejecutar comandos simples en el CNC.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Mensaje 03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Mensaje proveniente del control MPG para enviar g-</a:t>
                      </a:r>
                      <a:r>
                        <a:rPr lang="es-MX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al software.</a:t>
                      </a:r>
                      <a:endParaRPr lang="es-AR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Mensaje 04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Mensaje proveniente del control MPG para solicitar información al software.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73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068012" y="6083811"/>
            <a:ext cx="7370018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Caracteres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desde C17 a C52= ‘*’.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1045133" y="2246292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Mensaje 01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2122709" y="2638266"/>
            <a:ext cx="518457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68"/>
              </a:lnSpc>
              <a:spcBef>
                <a:spcPct val="0"/>
              </a:spcBef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proveniente del control MPG para realizar movimientos lineales en el CNC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35" y="3306312"/>
            <a:ext cx="8407896" cy="36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Rectángulo redondeado"/>
          <p:cNvSpPr/>
          <p:nvPr/>
        </p:nvSpPr>
        <p:spPr>
          <a:xfrm>
            <a:off x="789424" y="3288762"/>
            <a:ext cx="225423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CuadroTexto"/>
          <p:cNvSpPr txBox="1"/>
          <p:nvPr/>
        </p:nvSpPr>
        <p:spPr>
          <a:xfrm>
            <a:off x="1045133" y="4077072"/>
            <a:ext cx="2693057" cy="2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START.</a:t>
            </a:r>
            <a:endParaRPr lang="es-MX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940372" y="3291336"/>
            <a:ext cx="903275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CuadroTexto"/>
          <p:cNvSpPr txBox="1"/>
          <p:nvPr/>
        </p:nvSpPr>
        <p:spPr>
          <a:xfrm>
            <a:off x="1054241" y="4437112"/>
            <a:ext cx="6933133" cy="30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Multiplicador de pasos a realizar en formato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0.0001.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1054241" y="4851852"/>
            <a:ext cx="6408712" cy="305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Eje en el cual se quiere generar el movimiento.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" name="25 Rectángulo redondeado"/>
          <p:cNvSpPr/>
          <p:nvPr/>
        </p:nvSpPr>
        <p:spPr>
          <a:xfrm>
            <a:off x="1779590" y="3291334"/>
            <a:ext cx="225423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Rectángulo"/>
          <p:cNvSpPr/>
          <p:nvPr/>
        </p:nvSpPr>
        <p:spPr>
          <a:xfrm>
            <a:off x="1068012" y="5256340"/>
            <a:ext cx="3398687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Indica sentido del movimiento lineal. 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1068012" y="5661248"/>
            <a:ext cx="279089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Cantidad de pasos a realizar.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" name="28 Rectángulo redondeado"/>
          <p:cNvSpPr/>
          <p:nvPr/>
        </p:nvSpPr>
        <p:spPr>
          <a:xfrm>
            <a:off x="1944913" y="3291334"/>
            <a:ext cx="225423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29 Rectángulo redondeado"/>
          <p:cNvSpPr/>
          <p:nvPr/>
        </p:nvSpPr>
        <p:spPr>
          <a:xfrm>
            <a:off x="2107979" y="3291334"/>
            <a:ext cx="716779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30 Rectángulo redondeado"/>
          <p:cNvSpPr/>
          <p:nvPr/>
        </p:nvSpPr>
        <p:spPr>
          <a:xfrm>
            <a:off x="2756731" y="3287262"/>
            <a:ext cx="5919725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84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2" grpId="1" animBg="1"/>
      <p:bldP spid="22" grpId="2" animBg="1"/>
      <p:bldP spid="14" grpId="0"/>
      <p:bldP spid="23" grpId="0" animBg="1"/>
      <p:bldP spid="23" grpId="1" animBg="1"/>
      <p:bldP spid="23" grpId="2" animBg="1"/>
      <p:bldP spid="16" grpId="0"/>
      <p:bldP spid="17" grpId="0"/>
      <p:bldP spid="26" grpId="0" animBg="1"/>
      <p:bldP spid="26" grpId="1" animBg="1"/>
      <p:bldP spid="26" grpId="2" animBg="1"/>
      <p:bldP spid="18" grpId="0"/>
      <p:bldP spid="24" grpId="0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741956" y="4221088"/>
            <a:ext cx="38300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Establecer ‘ZERO’ en todos los ejes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Establecer ‘ZERO’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en el eje X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Establecer ‘ZERO’ en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el eje Y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Establecer ‘ZERO’ en el eje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Z</a:t>
            </a:r>
            <a:endParaRPr lang="es-MX" sz="1400" dirty="0">
              <a:solidFill>
                <a:srgbClr val="000000"/>
              </a:solidFill>
              <a:latin typeface="Noto Sans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Establecer ‘ZERO’ en el eje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A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1045133" y="2200187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Mensaje 02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2122709" y="2577098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68"/>
              </a:lnSpc>
              <a:spcBef>
                <a:spcPct val="0"/>
              </a:spcBef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proveniente del control MPG para ejecutar comandos simples en el CNC. </a:t>
            </a:r>
            <a:endParaRPr lang="es-MX" sz="1400" dirty="0" smtClean="0">
              <a:solidFill>
                <a:srgbClr val="000000"/>
              </a:solidFill>
              <a:latin typeface="Noto Sans"/>
            </a:endParaRPr>
          </a:p>
          <a:p>
            <a:pPr algn="ctr">
              <a:lnSpc>
                <a:spcPts val="1568"/>
              </a:lnSpc>
              <a:spcBef>
                <a:spcPct val="0"/>
              </a:spcBef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Se soportan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10 funcionalidades en este tipo de mensaje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2" y="3411862"/>
            <a:ext cx="8548363" cy="37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5359896" y="4221088"/>
            <a:ext cx="4572000" cy="16682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Reiniciar el sistema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Parar el sistema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Re-comenzar el sistema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Comenzar el sistema</a:t>
            </a: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Pausar el sistema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747825" y="3408069"/>
            <a:ext cx="655824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625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  <p:bldP spid="22" grpId="0" animBg="1"/>
      <p:bldP spid="2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14350" y="4581128"/>
            <a:ext cx="825829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Luego se debe enviar cada línea del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g-</a:t>
            </a:r>
            <a:r>
              <a:rPr lang="es-MX" sz="1400" dirty="0" err="1" smtClean="0">
                <a:solidFill>
                  <a:srgbClr val="000000"/>
                </a:solidFill>
                <a:latin typeface="Noto Sans"/>
              </a:rPr>
              <a:t>code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 sin ningún protocolo.</a:t>
            </a:r>
            <a:endParaRPr lang="es-MX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" name="TextBox 31"/>
          <p:cNvSpPr txBox="1"/>
          <p:nvPr/>
        </p:nvSpPr>
        <p:spPr>
          <a:xfrm>
            <a:off x="1045133" y="2246292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Mensaje 03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691680" y="2638266"/>
            <a:ext cx="633670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68"/>
              </a:lnSpc>
              <a:spcBef>
                <a:spcPct val="0"/>
              </a:spcBef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proveniente del control MPG para enviar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g-</a:t>
            </a:r>
            <a:r>
              <a:rPr lang="es-MX" sz="1400" dirty="0" err="1" smtClean="0">
                <a:solidFill>
                  <a:srgbClr val="000000"/>
                </a:solidFill>
                <a:latin typeface="Noto Sans"/>
              </a:rPr>
              <a:t>code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al software.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" name="21 CuadroTexto"/>
          <p:cNvSpPr txBox="1"/>
          <p:nvPr/>
        </p:nvSpPr>
        <p:spPr>
          <a:xfrm>
            <a:off x="514350" y="3356992"/>
            <a:ext cx="825829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Enviar mensaje de inicio de envió de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g-</a:t>
            </a:r>
            <a:r>
              <a:rPr lang="es-MX" sz="1400" dirty="0" err="1" smtClean="0">
                <a:solidFill>
                  <a:srgbClr val="000000"/>
                </a:solidFill>
                <a:latin typeface="Noto Sans"/>
              </a:rPr>
              <a:t>code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con el número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de líneas a enviar.</a:t>
            </a:r>
          </a:p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endParaRPr lang="es-MX" sz="14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5" y="3933056"/>
            <a:ext cx="8781132" cy="3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5" y="5622899"/>
            <a:ext cx="8753152" cy="398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685322" y="3933056"/>
            <a:ext cx="758436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23 Rectángulo redondeado"/>
          <p:cNvSpPr/>
          <p:nvPr/>
        </p:nvSpPr>
        <p:spPr>
          <a:xfrm>
            <a:off x="7909160" y="3933056"/>
            <a:ext cx="967032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514350" y="5075699"/>
            <a:ext cx="81153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Indicar 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fin del </a:t>
            </a:r>
            <a:r>
              <a:rPr lang="es-MX" sz="1400" dirty="0" err="1">
                <a:solidFill>
                  <a:srgbClr val="000000"/>
                </a:solidFill>
                <a:latin typeface="Noto Sans"/>
              </a:rPr>
              <a:t>envio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 especificando la cantidad de caracteres totales enviados anteriormente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669047" y="5635500"/>
            <a:ext cx="518577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25 Rectángulo redondeado"/>
          <p:cNvSpPr/>
          <p:nvPr/>
        </p:nvSpPr>
        <p:spPr>
          <a:xfrm>
            <a:off x="7113546" y="5635500"/>
            <a:ext cx="1680367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2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14" grpId="0"/>
      <p:bldP spid="25" grpId="0" animBg="1"/>
      <p:bldP spid="25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" name="TextBox 31"/>
          <p:cNvSpPr txBox="1"/>
          <p:nvPr/>
        </p:nvSpPr>
        <p:spPr>
          <a:xfrm>
            <a:off x="1045133" y="2246292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Mensaje 04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423488" y="2708919"/>
            <a:ext cx="655272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68"/>
              </a:lnSpc>
              <a:spcBef>
                <a:spcPct val="0"/>
              </a:spcBef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proveniente del control MPG para solicitar información al software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0" y="3480554"/>
            <a:ext cx="8629650" cy="38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Rectángulo redondeado"/>
          <p:cNvSpPr/>
          <p:nvPr/>
        </p:nvSpPr>
        <p:spPr>
          <a:xfrm>
            <a:off x="702868" y="3460899"/>
            <a:ext cx="342265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Rectángulo"/>
          <p:cNvSpPr/>
          <p:nvPr/>
        </p:nvSpPr>
        <p:spPr>
          <a:xfrm>
            <a:off x="562954" y="4509120"/>
            <a:ext cx="80180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Tipo de mensaje que se le solicita al cliente (software). Estos se detallan a continuación y tienen el formato 5x.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" name="22 Rectángulo redondeado"/>
          <p:cNvSpPr/>
          <p:nvPr/>
        </p:nvSpPr>
        <p:spPr>
          <a:xfrm>
            <a:off x="8374300" y="3475070"/>
            <a:ext cx="342265" cy="40035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45224"/>
            <a:ext cx="8602836" cy="38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16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14" grpId="0"/>
      <p:bldP spid="23" grpId="0" animBg="1"/>
      <p:bldP spid="23" grpId="1" animBg="1"/>
      <p:bldP spid="23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930399"/>
            <a:ext cx="91440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PROTOCOLO DE COMUNICACION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5" name="TextBox 31"/>
          <p:cNvSpPr txBox="1"/>
          <p:nvPr/>
        </p:nvSpPr>
        <p:spPr>
          <a:xfrm>
            <a:off x="902136" y="1628800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dirty="0" smtClean="0">
                <a:solidFill>
                  <a:srgbClr val="000000"/>
                </a:solidFill>
                <a:latin typeface="Noto Sans"/>
              </a:rPr>
              <a:t>PROTOCOLO DE COMUNICACIÓN ENTRE SERVIDOR/CLIENTE</a:t>
            </a:r>
            <a:endParaRPr lang="en-US" sz="13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923840" y="3866272"/>
            <a:ext cx="76133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51: proveniente del software MPG para indicar posición actual de los ejes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.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/>
            </a:r>
            <a:br>
              <a:rPr lang="es-MX" sz="1400" dirty="0">
                <a:solidFill>
                  <a:srgbClr val="000000"/>
                </a:solidFill>
                <a:latin typeface="Noto Sans"/>
              </a:rPr>
            </a:br>
            <a:endParaRPr lang="es-MX" sz="1400" dirty="0">
              <a:solidFill>
                <a:srgbClr val="000000"/>
              </a:solidFill>
              <a:latin typeface="Noto Sans"/>
            </a:endParaRPr>
          </a:p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52: proveniente del software MPG para indicar la información del proceso.</a:t>
            </a:r>
            <a:br>
              <a:rPr lang="es-MX" sz="1400" dirty="0">
                <a:solidFill>
                  <a:srgbClr val="000000"/>
                </a:solidFill>
                <a:latin typeface="Noto Sans"/>
              </a:rPr>
            </a:br>
            <a:endParaRPr lang="es-MX" sz="1400" dirty="0">
              <a:solidFill>
                <a:srgbClr val="000000"/>
              </a:solidFill>
              <a:latin typeface="Noto Sans"/>
            </a:endParaRPr>
          </a:p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53: proveniente del software MPG para indicar que se cargó el g-</a:t>
            </a:r>
            <a:r>
              <a:rPr lang="es-MX" sz="1400" dirty="0" err="1">
                <a:solidFill>
                  <a:srgbClr val="000000"/>
                </a:solidFill>
                <a:latin typeface="Noto Sans"/>
              </a:rPr>
              <a:t>code</a:t>
            </a:r>
            <a:r>
              <a:rPr lang="es-MX" sz="1400" dirty="0">
                <a:solidFill>
                  <a:srgbClr val="000000"/>
                </a:solidFill>
                <a:latin typeface="Noto Sans"/>
              </a:rPr>
              <a:t> sin error.</a:t>
            </a:r>
            <a:br>
              <a:rPr lang="es-MX" sz="1400" dirty="0">
                <a:solidFill>
                  <a:srgbClr val="000000"/>
                </a:solidFill>
                <a:latin typeface="Noto Sans"/>
              </a:rPr>
            </a:br>
            <a:endParaRPr lang="es-MX" sz="1400" dirty="0">
              <a:solidFill>
                <a:srgbClr val="000000"/>
              </a:solidFill>
              <a:latin typeface="Noto Sans"/>
            </a:endParaRPr>
          </a:p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54: proveniente del software MPG para indicar que se conectó con éxito. </a:t>
            </a:r>
            <a:br>
              <a:rPr lang="es-MX" sz="1400" dirty="0">
                <a:solidFill>
                  <a:srgbClr val="000000"/>
                </a:solidFill>
                <a:latin typeface="Noto Sans"/>
              </a:rPr>
            </a:br>
            <a:endParaRPr lang="es-MX" sz="1400" dirty="0">
              <a:solidFill>
                <a:srgbClr val="000000"/>
              </a:solidFill>
              <a:latin typeface="Noto Sans"/>
            </a:endParaRPr>
          </a:p>
          <a:p>
            <a:pPr marL="285750" indent="-2857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400" dirty="0">
                <a:solidFill>
                  <a:srgbClr val="000000"/>
                </a:solidFill>
                <a:latin typeface="Noto Sans"/>
              </a:rPr>
              <a:t>Mensaje 55: proveniente del software MPG para indicar que el sistema está “vivo”. 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1045133" y="2246292"/>
            <a:ext cx="7339728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  <a:r>
              <a:rPr lang="es-MX" sz="1300" b="1" dirty="0" smtClean="0">
                <a:solidFill>
                  <a:srgbClr val="000000"/>
                </a:solidFill>
                <a:latin typeface="Noto Sans"/>
              </a:rPr>
              <a:t>Mensaje 04</a:t>
            </a:r>
            <a:endParaRPr lang="en-US" sz="1300" b="1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778861" y="2905199"/>
            <a:ext cx="8018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400" dirty="0">
                <a:solidFill>
                  <a:srgbClr val="000000"/>
                </a:solidFill>
                <a:latin typeface="Noto Sans"/>
              </a:rPr>
              <a:t>Tipo de mensaje que </a:t>
            </a:r>
            <a:r>
              <a:rPr lang="es-MX" sz="1400" dirty="0" smtClean="0">
                <a:solidFill>
                  <a:srgbClr val="000000"/>
                </a:solidFill>
                <a:latin typeface="Noto Sans"/>
              </a:rPr>
              <a:t>se pueden solicitar:</a:t>
            </a:r>
            <a:endParaRPr lang="es-AR" sz="1400" dirty="0">
              <a:solidFill>
                <a:srgbClr val="00000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1206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pic>
        <p:nvPicPr>
          <p:cNvPr id="22" name="21 Imagen" descr="C:\Users\Bruno\Downloads\Diagrama sin título-Tesis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8627"/>
            <a:ext cx="3496842" cy="670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0" y="2400472"/>
            <a:ext cx="1432002" cy="20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420" y="2876498"/>
            <a:ext cx="2051012" cy="112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PROTOTIPO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26" name="25 Imagen" descr="C:\Users\Bruno\Downloads\WhatsApp Image 2023-04-13 at 12.37.35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78575"/>
            <a:ext cx="2861531" cy="38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26 Imagen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4"/>
          <a:stretch/>
        </p:blipFill>
        <p:spPr bwMode="auto">
          <a:xfrm>
            <a:off x="1217092" y="1878575"/>
            <a:ext cx="3323597" cy="38153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24 Imagen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43" y="2089281"/>
            <a:ext cx="5450113" cy="3393961"/>
          </a:xfrm>
          <a:prstGeom prst="rect">
            <a:avLst/>
          </a:prstGeom>
        </p:spPr>
      </p:pic>
      <p:pic>
        <p:nvPicPr>
          <p:cNvPr id="28" name="0 Imagen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44262"/>
            <a:ext cx="2880320" cy="46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Introducción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771526" y="1956609"/>
            <a:ext cx="45720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Un </a:t>
            </a:r>
            <a:r>
              <a:rPr lang="es-MX" sz="1600" dirty="0" err="1">
                <a:solidFill>
                  <a:srgbClr val="000000"/>
                </a:solidFill>
                <a:latin typeface="Noto Sans"/>
              </a:rPr>
              <a:t>router</a:t>
            </a:r>
            <a:r>
              <a:rPr lang="es-MX" sz="1600" dirty="0">
                <a:solidFill>
                  <a:srgbClr val="000000"/>
                </a:solidFill>
                <a:latin typeface="Noto Sans"/>
              </a:rPr>
              <a:t> CNC, abreviatura de "Control Numérico por Computadora" en inglés, es una máquina controlada por computadora que se utiliza para realizar cortes, grabados y fresados precisos en diversos materiales, como madera, plástico, metal y otros.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771526" y="4351275"/>
            <a:ext cx="4572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Mach3 es un software de control numérico por computadora ampliamente utilizado en la industria de la fabricación y mecanizado. Permite controlar máquinas herramienta controladas por CNC, como fresadoras, tornos, </a:t>
            </a:r>
            <a:r>
              <a:rPr lang="es-MX" sz="1600" dirty="0" err="1">
                <a:solidFill>
                  <a:srgbClr val="000000"/>
                </a:solidFill>
                <a:latin typeface="Noto Sans"/>
              </a:rPr>
              <a:t>routers</a:t>
            </a:r>
            <a:r>
              <a:rPr lang="es-MX" sz="1600" dirty="0">
                <a:solidFill>
                  <a:srgbClr val="000000"/>
                </a:solidFill>
                <a:latin typeface="Noto Sans"/>
              </a:rPr>
              <a:t> y plasma, entre otras.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098" name="Picture 2" descr="C:\Users\Bruno\Desktop\Mach3\mach3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813" y="3937631"/>
            <a:ext cx="3148643" cy="222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Bruno\Desktop\ro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18" y="1628800"/>
            <a:ext cx="3134838" cy="20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PG_test (video-converter.com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6655500"/>
            <a:ext cx="1682463" cy="202500"/>
            <a:chOff x="0" y="0"/>
            <a:chExt cx="886235" cy="8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58629" y="6655500"/>
            <a:ext cx="1682463" cy="202500"/>
            <a:chOff x="0" y="0"/>
            <a:chExt cx="886235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03054" y="6655500"/>
            <a:ext cx="1682463" cy="202500"/>
            <a:chOff x="0" y="0"/>
            <a:chExt cx="886235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47479" y="6655500"/>
            <a:ext cx="1682463" cy="202500"/>
            <a:chOff x="0" y="0"/>
            <a:chExt cx="886235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6235" cy="80000"/>
            </a:xfrm>
            <a:custGeom>
              <a:avLst/>
              <a:gdLst/>
              <a:ahLst/>
              <a:cxnLst/>
              <a:rect l="l" t="t" r="r" b="b"/>
              <a:pathLst>
                <a:path w="886235" h="80000">
                  <a:moveTo>
                    <a:pt x="0" y="0"/>
                  </a:moveTo>
                  <a:lnTo>
                    <a:pt x="886235" y="0"/>
                  </a:lnTo>
                  <a:lnTo>
                    <a:pt x="886235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23" name="TextBox 29"/>
          <p:cNvSpPr txBox="1"/>
          <p:nvPr/>
        </p:nvSpPr>
        <p:spPr>
          <a:xfrm>
            <a:off x="1954969" y="775294"/>
            <a:ext cx="52362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Conclusiones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770019" y="1983163"/>
            <a:ext cx="72491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Alternativa más económica y de </a:t>
            </a:r>
            <a:r>
              <a:rPr lang="es-MX" sz="1600" dirty="0" smtClean="0">
                <a:solidFill>
                  <a:srgbClr val="000000"/>
                </a:solidFill>
                <a:latin typeface="Noto Sans"/>
              </a:rPr>
              <a:t>calidad.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779172" y="2771443"/>
            <a:ext cx="569907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Mantenimiento de prestaciones y confiabilidad.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779172" y="3501008"/>
            <a:ext cx="569907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Mejora de productividad y eficiencia.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779172" y="4293096"/>
            <a:ext cx="569907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Reducción de inversión en equipos costosos.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" name="28 CuadroTexto"/>
          <p:cNvSpPr txBox="1"/>
          <p:nvPr/>
        </p:nvSpPr>
        <p:spPr>
          <a:xfrm>
            <a:off x="770019" y="5086538"/>
            <a:ext cx="7859631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600" dirty="0">
                <a:solidFill>
                  <a:srgbClr val="000000"/>
                </a:solidFill>
                <a:latin typeface="Noto Sans"/>
              </a:rPr>
              <a:t>Las alternativas propuestas en el mercado son costosas y no ofrecen las mismas prestaciones y ventajas que este proyecto.</a:t>
            </a:r>
            <a:endParaRPr lang="es-AR" sz="1600" dirty="0">
              <a:solidFill>
                <a:srgbClr val="000000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294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7200" y="685801"/>
            <a:ext cx="4876800" cy="410595"/>
            <a:chOff x="0" y="0"/>
            <a:chExt cx="2592095" cy="1622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2095" cy="162211"/>
            </a:xfrm>
            <a:custGeom>
              <a:avLst/>
              <a:gdLst/>
              <a:ahLst/>
              <a:cxnLst/>
              <a:rect l="l" t="t" r="r" b="b"/>
              <a:pathLst>
                <a:path w="2592095" h="162211">
                  <a:moveTo>
                    <a:pt x="0" y="0"/>
                  </a:moveTo>
                  <a:lnTo>
                    <a:pt x="2592095" y="0"/>
                  </a:lnTo>
                  <a:lnTo>
                    <a:pt x="2592095" y="162211"/>
                  </a:lnTo>
                  <a:lnTo>
                    <a:pt x="0" y="162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63358" cy="162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46"/>
                </a:lnSpc>
              </a:pPr>
              <a:r>
                <a:rPr lang="en-US" sz="1200" dirty="0" smtClean="0">
                  <a:solidFill>
                    <a:srgbClr val="2C434E"/>
                  </a:solidFill>
                  <a:latin typeface="Noto Sans Bold"/>
                </a:rPr>
                <a:t>UTN </a:t>
              </a:r>
              <a:r>
                <a:rPr lang="en-US" sz="1200" dirty="0" err="1" smtClean="0">
                  <a:solidFill>
                    <a:srgbClr val="2C434E"/>
                  </a:solidFill>
                  <a:latin typeface="Noto Sans Bold"/>
                </a:rPr>
                <a:t>FRSFco</a:t>
              </a:r>
              <a:endParaRPr lang="en-US" sz="1200" dirty="0">
                <a:solidFill>
                  <a:srgbClr val="2C434E"/>
                </a:solidFill>
                <a:latin typeface="Noto Sans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3"/>
          <a:srcRect l="2782" t="2397" b="2397"/>
          <a:stretch/>
        </p:blipFill>
        <p:spPr>
          <a:xfrm>
            <a:off x="0" y="0"/>
            <a:ext cx="3912954" cy="6858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5635234"/>
            <a:ext cx="1081244" cy="397366"/>
            <a:chOff x="0" y="0"/>
            <a:chExt cx="1536012" cy="1569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6012" cy="156984"/>
            </a:xfrm>
            <a:custGeom>
              <a:avLst/>
              <a:gdLst/>
              <a:ahLst/>
              <a:cxnLst/>
              <a:rect l="l" t="t" r="r" b="b"/>
              <a:pathLst>
                <a:path w="1536012" h="156984">
                  <a:moveTo>
                    <a:pt x="0" y="0"/>
                  </a:moveTo>
                  <a:lnTo>
                    <a:pt x="1536012" y="0"/>
                  </a:lnTo>
                  <a:lnTo>
                    <a:pt x="1536012" y="156984"/>
                  </a:lnTo>
                  <a:lnTo>
                    <a:pt x="0" y="15698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267200" y="5648464"/>
            <a:ext cx="4876800" cy="384137"/>
            <a:chOff x="0" y="0"/>
            <a:chExt cx="2517855" cy="1354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17855" cy="135474"/>
            </a:xfrm>
            <a:custGeom>
              <a:avLst/>
              <a:gdLst/>
              <a:ahLst/>
              <a:cxnLst/>
              <a:rect l="l" t="t" r="r" b="b"/>
              <a:pathLst>
                <a:path w="2517855" h="135474">
                  <a:moveTo>
                    <a:pt x="0" y="0"/>
                  </a:moveTo>
                  <a:lnTo>
                    <a:pt x="2517855" y="0"/>
                  </a:lnTo>
                  <a:lnTo>
                    <a:pt x="2517855" y="135474"/>
                  </a:lnTo>
                  <a:lnTo>
                    <a:pt x="0" y="135474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63652" y="1743518"/>
            <a:ext cx="4424387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0"/>
              </a:lnSpc>
              <a:spcBef>
                <a:spcPct val="0"/>
              </a:spcBef>
            </a:pPr>
            <a:r>
              <a:rPr lang="en-US" sz="4500" dirty="0" err="1" smtClean="0">
                <a:solidFill>
                  <a:srgbClr val="12222B"/>
                </a:solidFill>
                <a:latin typeface="Open Sans Bold"/>
              </a:rPr>
              <a:t>Muchas</a:t>
            </a:r>
            <a:r>
              <a:rPr lang="en-US" sz="4500" dirty="0" smtClean="0">
                <a:solidFill>
                  <a:srgbClr val="12222B"/>
                </a:solidFill>
                <a:latin typeface="Open Sans Bold"/>
              </a:rPr>
              <a:t> gracias!!</a:t>
            </a:r>
            <a:endParaRPr lang="en-US" sz="45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7" y="555601"/>
            <a:ext cx="4214125" cy="6117278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5841502" y="6205119"/>
            <a:ext cx="3783420" cy="41059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646"/>
              </a:lnSpc>
            </a:pPr>
            <a:r>
              <a:rPr lang="en-US" sz="1200" dirty="0">
                <a:solidFill>
                  <a:srgbClr val="2C434E"/>
                </a:solidFill>
                <a:latin typeface="Noto Sans Bold"/>
              </a:rPr>
              <a:t>B</a:t>
            </a:r>
            <a:r>
              <a:rPr lang="en-US" sz="1200" dirty="0" smtClean="0">
                <a:solidFill>
                  <a:srgbClr val="2C434E"/>
                </a:solidFill>
                <a:latin typeface="Noto Sans Bold"/>
              </a:rPr>
              <a:t>urgos, Fabian; Rubiolo, Bruno.</a:t>
            </a:r>
            <a:endParaRPr lang="en-US" sz="1200" dirty="0">
              <a:solidFill>
                <a:srgbClr val="2C434E"/>
              </a:solidFill>
              <a:latin typeface="Noto Sans Bold"/>
            </a:endParaRPr>
          </a:p>
        </p:txBody>
      </p:sp>
      <p:pic>
        <p:nvPicPr>
          <p:cNvPr id="19" name="Picture 3" descr="C:\Users\Bruno\Documents\UTN\6to año\2- Proyecto Final (Martes)\CONTROL INALAMBRICO CNC MACH 3\Utn_logo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67" y="4320121"/>
            <a:ext cx="1218672" cy="121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584808" y="880610"/>
            <a:ext cx="597438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Introducción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5122" name="Picture 2" descr="C:\Users\Bruno\Downloads\WhatsApp Image 2023-06-05 at 21.15.06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7"/>
          <a:stretch/>
        </p:blipFill>
        <p:spPr bwMode="auto">
          <a:xfrm>
            <a:off x="1914550" y="1401865"/>
            <a:ext cx="5314900" cy="50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5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4350" y="2501312"/>
            <a:ext cx="2755082" cy="107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sz="1100" dirty="0">
                <a:solidFill>
                  <a:srgbClr val="000000"/>
                </a:solidFill>
                <a:latin typeface="Noto Sans"/>
              </a:rPr>
              <a:t>El objetivo del proyecto fue desarrollar un dispositivo de control MPG </a:t>
            </a:r>
            <a:r>
              <a:rPr lang="es-MX" sz="1100" dirty="0" smtClean="0">
                <a:solidFill>
                  <a:srgbClr val="000000"/>
                </a:solidFill>
                <a:latin typeface="Noto Sans"/>
              </a:rPr>
              <a:t>inalámbrico </a:t>
            </a:r>
            <a:r>
              <a:rPr lang="es-MX" sz="1100" dirty="0">
                <a:solidFill>
                  <a:srgbClr val="000000"/>
                </a:solidFill>
                <a:latin typeface="Noto Sans"/>
              </a:rPr>
              <a:t>para la industria CNC con prestaciones superiores y a un menor costo que las alternativas existentes en el mercado.</a:t>
            </a:r>
            <a:endParaRPr lang="en-US" sz="11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4350" y="910256"/>
            <a:ext cx="2934351" cy="125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n-US" sz="4500" dirty="0" err="1" smtClean="0">
                <a:solidFill>
                  <a:srgbClr val="12222B"/>
                </a:solidFill>
                <a:latin typeface="Open Sans Bold"/>
              </a:rPr>
              <a:t>Objetivo</a:t>
            </a:r>
            <a:r>
              <a:rPr lang="en-US" sz="4500" dirty="0" smtClean="0">
                <a:solidFill>
                  <a:srgbClr val="12222B"/>
                </a:solidFill>
                <a:latin typeface="Open Sans Bold"/>
              </a:rPr>
              <a:t> del </a:t>
            </a:r>
            <a:r>
              <a:rPr lang="es-AR" sz="4500" dirty="0" smtClean="0">
                <a:solidFill>
                  <a:srgbClr val="12222B"/>
                </a:solidFill>
                <a:latin typeface="Open Sans Bold"/>
              </a:rPr>
              <a:t>proyecto</a:t>
            </a:r>
            <a:endParaRPr lang="es-AR" sz="4500" dirty="0">
              <a:solidFill>
                <a:srgbClr val="12222B"/>
              </a:solidFill>
              <a:latin typeface="Open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4350" y="4382202"/>
            <a:ext cx="1636741" cy="1789998"/>
            <a:chOff x="0" y="0"/>
            <a:chExt cx="1176543" cy="9650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36C5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73870" y="4311532"/>
            <a:ext cx="1636741" cy="1860667"/>
            <a:chOff x="0" y="-38100"/>
            <a:chExt cx="1176543" cy="10031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2A4D7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833390" y="4382202"/>
            <a:ext cx="1636741" cy="1789998"/>
            <a:chOff x="0" y="0"/>
            <a:chExt cx="1176543" cy="9650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00C28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92910" y="4382202"/>
            <a:ext cx="1636741" cy="1789998"/>
            <a:chOff x="0" y="0"/>
            <a:chExt cx="1176543" cy="965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6543" cy="965032"/>
            </a:xfrm>
            <a:custGeom>
              <a:avLst/>
              <a:gdLst/>
              <a:ahLst/>
              <a:cxnLst/>
              <a:rect l="l" t="t" r="r" b="b"/>
              <a:pathLst>
                <a:path w="1176543" h="965032">
                  <a:moveTo>
                    <a:pt x="0" y="0"/>
                  </a:moveTo>
                  <a:lnTo>
                    <a:pt x="1176543" y="0"/>
                  </a:lnTo>
                  <a:lnTo>
                    <a:pt x="1176543" y="965032"/>
                  </a:lnTo>
                  <a:lnTo>
                    <a:pt x="0" y="965032"/>
                  </a:lnTo>
                  <a:close/>
                </a:path>
              </a:pathLst>
            </a:custGeom>
            <a:solidFill>
              <a:srgbClr val="1885F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25"/>
                </a:lnSpc>
              </a:pPr>
              <a:endParaRPr lang="en-US" sz="1200" dirty="0">
                <a:solidFill>
                  <a:srgbClr val="FFFFFF"/>
                </a:solidFill>
                <a:latin typeface="Noto Sans"/>
              </a:endParaRPr>
            </a:p>
          </p:txBody>
        </p:sp>
      </p:grpSp>
      <p:sp>
        <p:nvSpPr>
          <p:cNvPr id="32" name="31 Rectángulo"/>
          <p:cNvSpPr/>
          <p:nvPr/>
        </p:nvSpPr>
        <p:spPr>
          <a:xfrm>
            <a:off x="600200" y="4686012"/>
            <a:ext cx="1467175" cy="118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>
                <a:solidFill>
                  <a:srgbClr val="FFFFFF"/>
                </a:solidFill>
                <a:latin typeface="Noto Sans Bold"/>
              </a:rPr>
              <a:t>Obtener un prototipo capaz de ser producido masivamente en el futuro. 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2740411" y="4468004"/>
            <a:ext cx="1503657" cy="161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>
                <a:solidFill>
                  <a:srgbClr val="FFFFFF"/>
                </a:solidFill>
                <a:latin typeface="Noto Sans Bold"/>
              </a:rPr>
              <a:t>Desarrollar un software capaz de procesar la información del control y transmitirla al software Mach </a:t>
            </a:r>
            <a:r>
              <a:rPr lang="es-MX" sz="1200" dirty="0" smtClean="0">
                <a:solidFill>
                  <a:srgbClr val="FFFFFF"/>
                </a:solidFill>
                <a:latin typeface="Noto Sans Bold"/>
              </a:rPr>
              <a:t>3.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4932040" y="4468004"/>
            <a:ext cx="1440160" cy="1598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>
                <a:solidFill>
                  <a:srgbClr val="FFFFFF"/>
                </a:solidFill>
                <a:latin typeface="Noto Sans Bold"/>
              </a:rPr>
              <a:t>Dominar la programación de firmware basado en sistemas operativos de tiempo real (RTOS). 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7208340" y="4717708"/>
            <a:ext cx="120588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725"/>
              </a:lnSpc>
            </a:pPr>
            <a:r>
              <a:rPr lang="es-MX" sz="1200" dirty="0">
                <a:solidFill>
                  <a:srgbClr val="FFFFFF"/>
                </a:solidFill>
                <a:latin typeface="Noto Sans Bold"/>
              </a:rPr>
              <a:t>Implementar el dispositivo en las áreas industriales. </a:t>
            </a:r>
            <a:endParaRPr lang="es-AR" sz="1200" dirty="0">
              <a:solidFill>
                <a:srgbClr val="FFFFFF"/>
              </a:solidFill>
              <a:latin typeface="Noto Sans Bold"/>
            </a:endParaRPr>
          </a:p>
        </p:txBody>
      </p:sp>
      <p:pic>
        <p:nvPicPr>
          <p:cNvPr id="36" name="3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12" y="342968"/>
            <a:ext cx="2517365" cy="36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2" grpId="0"/>
      <p:bldP spid="33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0"/>
          <a:stretch/>
        </p:blipFill>
        <p:spPr>
          <a:xfrm>
            <a:off x="3406664" y="1478040"/>
            <a:ext cx="5463949" cy="47698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14350" y="822172"/>
            <a:ext cx="448969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s-AR" sz="4500" dirty="0">
                <a:solidFill>
                  <a:srgbClr val="12222B"/>
                </a:solidFill>
                <a:latin typeface="Open Sans Bold"/>
              </a:rPr>
              <a:t>Funcionalidades del dispositivo</a:t>
            </a:r>
          </a:p>
          <a:p>
            <a:pPr>
              <a:lnSpc>
                <a:spcPts val="5190"/>
              </a:lnSpc>
              <a:spcBef>
                <a:spcPct val="0"/>
              </a:spcBef>
            </a:pPr>
            <a:endParaRPr lang="es-AR" sz="4500" dirty="0">
              <a:solidFill>
                <a:srgbClr val="12222B"/>
              </a:solidFill>
              <a:latin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350" y="2625325"/>
            <a:ext cx="2893071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AutoNum type="arabicPeriod"/>
            </a:pPr>
            <a:r>
              <a:rPr lang="es-MX" sz="1200" dirty="0">
                <a:latin typeface="Noto Sans"/>
              </a:rPr>
              <a:t>Alimentación del sistema mediante </a:t>
            </a:r>
            <a:r>
              <a:rPr lang="es-MX" sz="1200" dirty="0" smtClean="0">
                <a:latin typeface="Noto Sans"/>
              </a:rPr>
              <a:t>batería.</a:t>
            </a:r>
          </a:p>
        </p:txBody>
      </p:sp>
      <p:grpSp>
        <p:nvGrpSpPr>
          <p:cNvPr id="12" name="Group 17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13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16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7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19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0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22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3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1 Rectángulo"/>
          <p:cNvSpPr/>
          <p:nvPr/>
        </p:nvSpPr>
        <p:spPr>
          <a:xfrm>
            <a:off x="432048" y="3140968"/>
            <a:ext cx="3275856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s-MX" sz="1200" dirty="0">
                <a:latin typeface="Noto Sans"/>
              </a:rPr>
              <a:t>Comunicación WIFI mediante Servidor-Cliente TCP con computador.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20173" y="3705157"/>
            <a:ext cx="4572000" cy="2909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es-AR" sz="1200" dirty="0">
                <a:latin typeface="Noto Sans"/>
              </a:rPr>
              <a:t>Interfaz máquina-usuario amigable.</a:t>
            </a:r>
          </a:p>
        </p:txBody>
      </p:sp>
      <p:sp>
        <p:nvSpPr>
          <p:cNvPr id="4" name="3 Rectángulo"/>
          <p:cNvSpPr/>
          <p:nvPr/>
        </p:nvSpPr>
        <p:spPr>
          <a:xfrm>
            <a:off x="432048" y="4149080"/>
            <a:ext cx="308681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s-MX" sz="1200" dirty="0">
                <a:latin typeface="Noto Sans"/>
              </a:rPr>
              <a:t>Entrada externa con el fin de establecer el cero en eje Z. </a:t>
            </a:r>
            <a:r>
              <a:rPr lang="es-AR" sz="1200" dirty="0">
                <a:latin typeface="Noto Sans"/>
              </a:rPr>
              <a:t> 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32048" y="4725144"/>
            <a:ext cx="3086818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5"/>
            </a:pPr>
            <a:r>
              <a:rPr lang="es-MX" sz="1200" dirty="0">
                <a:latin typeface="Noto Sans"/>
              </a:rPr>
              <a:t>Lectura de </a:t>
            </a:r>
            <a:r>
              <a:rPr lang="es-MX" sz="1200" dirty="0" err="1">
                <a:latin typeface="Noto Sans"/>
              </a:rPr>
              <a:t>microSD</a:t>
            </a:r>
            <a:r>
              <a:rPr lang="es-MX" sz="1200" dirty="0">
                <a:latin typeface="Noto Sans"/>
              </a:rPr>
              <a:t> con el fin de cargar código G mediante el control.</a:t>
            </a:r>
          </a:p>
        </p:txBody>
      </p:sp>
      <p:sp>
        <p:nvSpPr>
          <p:cNvPr id="9" name="8 Rectángulo"/>
          <p:cNvSpPr/>
          <p:nvPr/>
        </p:nvSpPr>
        <p:spPr>
          <a:xfrm>
            <a:off x="443923" y="5301208"/>
            <a:ext cx="3074943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6"/>
            </a:pPr>
            <a:r>
              <a:rPr lang="es-AR" sz="1200" dirty="0">
                <a:latin typeface="Noto Sans"/>
              </a:rPr>
              <a:t>Software para computadores con sistemas operativos Windows. 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431161" y="5877272"/>
            <a:ext cx="3087705" cy="290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ts val="1725"/>
              </a:lnSpc>
              <a:spcBef>
                <a:spcPct val="0"/>
              </a:spcBef>
              <a:buFont typeface="+mj-lt"/>
              <a:buAutoNum type="arabicPeriod" startAt="7"/>
            </a:pPr>
            <a:r>
              <a:rPr lang="es-AR" sz="1200" dirty="0">
                <a:latin typeface="Noto Sans"/>
              </a:rPr>
              <a:t>Funcionalidad de teclas (ver imagen)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64" y="4226282"/>
            <a:ext cx="1999175" cy="202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061" y="4323443"/>
            <a:ext cx="2286589" cy="182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C:\Users\Bruno\Downloads\Frotn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84" y="1558994"/>
            <a:ext cx="3325952" cy="263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Bruno\Documents\UTN\6to año\2- Proyecto Final (Martes)\CONTROL INALAMBRICO CNC MACH 3\MP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03" y="1429704"/>
            <a:ext cx="3352514" cy="486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14350" y="822172"/>
            <a:ext cx="448969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8"/>
              </a:lnSpc>
              <a:spcBef>
                <a:spcPct val="0"/>
              </a:spcBef>
            </a:pPr>
            <a:r>
              <a:rPr lang="es-AR" sz="4500" dirty="0">
                <a:solidFill>
                  <a:srgbClr val="12222B"/>
                </a:solidFill>
                <a:latin typeface="Open Sans Bold"/>
              </a:rPr>
              <a:t>Funcionalidades del dispositivo</a:t>
            </a:r>
          </a:p>
          <a:p>
            <a:pPr>
              <a:lnSpc>
                <a:spcPts val="5190"/>
              </a:lnSpc>
              <a:spcBef>
                <a:spcPct val="0"/>
              </a:spcBef>
            </a:pPr>
            <a:endParaRPr lang="es-AR" sz="4500" dirty="0">
              <a:solidFill>
                <a:srgbClr val="12222B"/>
              </a:solidFill>
              <a:latin typeface="Open Sans Bold"/>
            </a:endParaRPr>
          </a:p>
        </p:txBody>
      </p:sp>
      <p:grpSp>
        <p:nvGrpSpPr>
          <p:cNvPr id="12" name="Group 17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13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4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5" name="Group 20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16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7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19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0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22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3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6" name="Picture 2" descr="C:\Users\Bruno\Downloads\WhatsApp Image 2023-05-18 at 15.33.29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00" y="2318143"/>
            <a:ext cx="6788875" cy="294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3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4759" y="1963609"/>
            <a:ext cx="198811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1"/>
              </a:lnSpc>
              <a:spcBef>
                <a:spcPct val="0"/>
              </a:spcBef>
            </a:pPr>
            <a:r>
              <a:rPr lang="en-US" sz="1300" dirty="0" smtClean="0">
                <a:solidFill>
                  <a:srgbClr val="004E8E"/>
                </a:solidFill>
                <a:latin typeface="Noto Sans Bold"/>
              </a:rPr>
              <a:t>Control MPG </a:t>
            </a:r>
            <a:r>
              <a:rPr lang="en-US" sz="1300" dirty="0" err="1" smtClean="0">
                <a:solidFill>
                  <a:srgbClr val="004E8E"/>
                </a:solidFill>
                <a:latin typeface="Noto Sans Bold"/>
              </a:rPr>
              <a:t>por</a:t>
            </a:r>
            <a:r>
              <a:rPr lang="en-US" sz="1300" dirty="0" smtClean="0">
                <a:solidFill>
                  <a:srgbClr val="004E8E"/>
                </a:solidFill>
                <a:latin typeface="Noto Sans Bold"/>
              </a:rPr>
              <a:t> CABLE</a:t>
            </a:r>
            <a:endParaRPr lang="en-US" sz="1300" dirty="0">
              <a:solidFill>
                <a:srgbClr val="004E8E"/>
              </a:solidFill>
              <a:latin typeface="Noto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4759" y="4002785"/>
            <a:ext cx="1988117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1"/>
              </a:lnSpc>
              <a:spcBef>
                <a:spcPct val="0"/>
              </a:spcBef>
            </a:pPr>
            <a:r>
              <a:rPr lang="en-US" sz="1300" dirty="0">
                <a:solidFill>
                  <a:srgbClr val="004E8E"/>
                </a:solidFill>
                <a:latin typeface="Noto Sans Bold"/>
              </a:rPr>
              <a:t>Control MPG </a:t>
            </a:r>
            <a:r>
              <a:rPr lang="en-US" sz="1300" dirty="0" err="1">
                <a:solidFill>
                  <a:srgbClr val="004E8E"/>
                </a:solidFill>
                <a:latin typeface="Noto Sans Bold"/>
              </a:rPr>
              <a:t>por</a:t>
            </a:r>
            <a:r>
              <a:rPr lang="en-US" sz="1300" dirty="0">
                <a:solidFill>
                  <a:srgbClr val="004E8E"/>
                </a:solidFill>
                <a:latin typeface="Noto Sans Bold"/>
              </a:rPr>
              <a:t> RF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759" y="2356784"/>
            <a:ext cx="2467663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Noto Sans"/>
              </a:rPr>
              <a:t>Alta precisión y capacidad de respuesta.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Noto Sans"/>
              </a:rPr>
              <a:t>Conexión directa entre el controlador y el </a:t>
            </a:r>
            <a:r>
              <a:rPr lang="es-MX" sz="1100" dirty="0" err="1">
                <a:solidFill>
                  <a:srgbClr val="000000"/>
                </a:solidFill>
                <a:latin typeface="Noto Sans"/>
              </a:rPr>
              <a:t>router</a:t>
            </a:r>
            <a:r>
              <a:rPr lang="es-MX" sz="1100" dirty="0">
                <a:solidFill>
                  <a:srgbClr val="000000"/>
                </a:solidFill>
                <a:latin typeface="Noto Sans"/>
              </a:rPr>
              <a:t> CNC.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Noto Sans"/>
              </a:rPr>
              <a:t>Limitado por la longitud del cable.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Noto Sans"/>
              </a:rPr>
              <a:t>Puede resultar incómodo y reducir la movilidad en el lugar de trabajo.</a:t>
            </a:r>
            <a:endParaRPr lang="en-US" sz="1100" dirty="0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4757" y="4348486"/>
            <a:ext cx="275917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Conexión inalámbrica entre el controlador y el </a:t>
            </a:r>
            <a:r>
              <a:rPr lang="es-MX" sz="1100" dirty="0" err="1">
                <a:solidFill>
                  <a:srgbClr val="000000"/>
                </a:solidFill>
                <a:latin typeface="Lato"/>
              </a:rPr>
              <a:t>router</a:t>
            </a:r>
            <a:r>
              <a:rPr lang="es-MX" sz="1100" dirty="0">
                <a:solidFill>
                  <a:srgbClr val="000000"/>
                </a:solidFill>
                <a:latin typeface="Lato"/>
              </a:rPr>
              <a:t> CNC.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Mayor comodidad y facilidad de uso.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No hay cables que limiten la movilidad..</a:t>
            </a:r>
          </a:p>
          <a:p>
            <a:pPr marL="171450" indent="-171450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Conexión inalámbrica puede ser menos confiable.</a:t>
            </a:r>
            <a:endParaRPr lang="en-US" sz="1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64671" y="1963609"/>
            <a:ext cx="2167518" cy="22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881"/>
              </a:lnSpc>
              <a:spcBef>
                <a:spcPct val="0"/>
              </a:spcBef>
            </a:pPr>
            <a:r>
              <a:rPr lang="en-US" sz="1300" dirty="0">
                <a:solidFill>
                  <a:srgbClr val="004E8E"/>
                </a:solidFill>
                <a:latin typeface="Noto Sans Bold"/>
              </a:rPr>
              <a:t>Control MPG </a:t>
            </a:r>
            <a:r>
              <a:rPr lang="en-US" sz="1300" dirty="0" err="1">
                <a:solidFill>
                  <a:srgbClr val="004E8E"/>
                </a:solidFill>
                <a:latin typeface="Noto Sans Bold"/>
              </a:rPr>
              <a:t>por</a:t>
            </a:r>
            <a:r>
              <a:rPr lang="en-US" sz="1300" dirty="0">
                <a:solidFill>
                  <a:srgbClr val="004E8E"/>
                </a:solidFill>
                <a:latin typeface="Noto Sans Bold"/>
              </a:rPr>
              <a:t> </a:t>
            </a:r>
            <a:r>
              <a:rPr lang="en-US" sz="1300" dirty="0" err="1">
                <a:solidFill>
                  <a:srgbClr val="004E8E"/>
                </a:solidFill>
                <a:latin typeface="Noto Sans Bold"/>
              </a:rPr>
              <a:t>BLuetooth</a:t>
            </a:r>
            <a:endParaRPr lang="en-US" sz="1300" dirty="0">
              <a:solidFill>
                <a:srgbClr val="004E8E"/>
              </a:solidFill>
              <a:latin typeface="Noto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44071" y="3977194"/>
            <a:ext cx="1988117" cy="2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  <a:spcBef>
                <a:spcPct val="0"/>
              </a:spcBef>
            </a:pPr>
            <a:r>
              <a:rPr lang="en-US" sz="1300" dirty="0">
                <a:solidFill>
                  <a:srgbClr val="004E8E"/>
                </a:solidFill>
                <a:latin typeface="Noto Sans Bold"/>
              </a:rPr>
              <a:t>Control MPG </a:t>
            </a:r>
            <a:r>
              <a:rPr lang="en-US" sz="1300" dirty="0" err="1">
                <a:solidFill>
                  <a:srgbClr val="004E8E"/>
                </a:solidFill>
                <a:latin typeface="Noto Sans Bold"/>
              </a:rPr>
              <a:t>por</a:t>
            </a:r>
            <a:r>
              <a:rPr lang="en-US" sz="1300" dirty="0">
                <a:solidFill>
                  <a:srgbClr val="004E8E"/>
                </a:solidFill>
                <a:latin typeface="Noto Sans Bold"/>
              </a:rPr>
              <a:t> Wi-Fi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04630" y="2312414"/>
            <a:ext cx="2527559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Conexión inalámbrica entre el controlador y el </a:t>
            </a:r>
            <a:r>
              <a:rPr lang="es-MX" sz="1100" dirty="0" err="1">
                <a:solidFill>
                  <a:srgbClr val="000000"/>
                </a:solidFill>
                <a:latin typeface="Lato"/>
              </a:rPr>
              <a:t>router</a:t>
            </a:r>
            <a:r>
              <a:rPr lang="es-MX" sz="1100" dirty="0">
                <a:solidFill>
                  <a:srgbClr val="000000"/>
                </a:solidFill>
                <a:latin typeface="Lato"/>
              </a:rPr>
              <a:t> CNC.</a:t>
            </a: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Mayor comodidad y facilidad de uso.</a:t>
            </a: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No hay cables que limiten la movilidad</a:t>
            </a:r>
            <a:r>
              <a:rPr lang="es-MX" sz="1100" dirty="0" smtClean="0">
                <a:solidFill>
                  <a:srgbClr val="000000"/>
                </a:solidFill>
                <a:latin typeface="Lato"/>
              </a:rPr>
              <a:t>.</a:t>
            </a:r>
            <a:endParaRPr lang="es-MX" sz="1100" dirty="0">
              <a:solidFill>
                <a:srgbClr val="000000"/>
              </a:solidFill>
              <a:latin typeface="Lato"/>
            </a:endParaRP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Conexión inalámbrica puede ser menos </a:t>
            </a:r>
            <a:r>
              <a:rPr lang="es-MX" sz="1100" dirty="0" smtClean="0">
                <a:solidFill>
                  <a:srgbClr val="000000"/>
                </a:solidFill>
                <a:latin typeface="Lato"/>
              </a:rPr>
              <a:t>confiable.</a:t>
            </a:r>
            <a:endParaRPr lang="en-US" sz="11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44590" y="4326000"/>
            <a:ext cx="28875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Utiliza la tecnología de comunicación </a:t>
            </a:r>
            <a:r>
              <a:rPr lang="es-MX" sz="1100" dirty="0" err="1">
                <a:solidFill>
                  <a:srgbClr val="000000"/>
                </a:solidFill>
                <a:latin typeface="Lato"/>
              </a:rPr>
              <a:t>Wi</a:t>
            </a:r>
            <a:r>
              <a:rPr lang="es-MX" sz="1100" dirty="0">
                <a:solidFill>
                  <a:srgbClr val="000000"/>
                </a:solidFill>
                <a:latin typeface="Lato"/>
              </a:rPr>
              <a:t>-Fi.</a:t>
            </a: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Gran libertad de movimiento.</a:t>
            </a: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Capacidad de controlar múltiples </a:t>
            </a:r>
            <a:r>
              <a:rPr lang="es-MX" sz="1100" dirty="0" err="1" smtClean="0">
                <a:solidFill>
                  <a:srgbClr val="000000"/>
                </a:solidFill>
                <a:latin typeface="Lato"/>
              </a:rPr>
              <a:t>router</a:t>
            </a:r>
            <a:r>
              <a:rPr lang="es-MX" sz="1100" dirty="0" smtClean="0">
                <a:solidFill>
                  <a:srgbClr val="000000"/>
                </a:solidFill>
                <a:latin typeface="Lato"/>
              </a:rPr>
              <a:t> </a:t>
            </a:r>
            <a:r>
              <a:rPr lang="es-MX" sz="1100" dirty="0">
                <a:solidFill>
                  <a:srgbClr val="000000"/>
                </a:solidFill>
                <a:latin typeface="Lato"/>
              </a:rPr>
              <a:t>CNC desde un solo controlador.</a:t>
            </a:r>
          </a:p>
          <a:p>
            <a:pPr marL="171450" indent="-171450" algn="r">
              <a:lnSpc>
                <a:spcPts val="1568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sz="1100" dirty="0">
                <a:solidFill>
                  <a:srgbClr val="000000"/>
                </a:solidFill>
                <a:latin typeface="Lato"/>
              </a:rPr>
              <a:t>Posible afectación por interferencias de señal y problemas de red.</a:t>
            </a:r>
            <a:endParaRPr lang="en-US" sz="1100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954969" y="775294"/>
            <a:ext cx="52362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Alternativas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</a:t>
            </a: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Propuestas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1387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0" y="6655500"/>
            <a:ext cx="514350" cy="202500"/>
            <a:chOff x="0" y="0"/>
            <a:chExt cx="270933" cy="8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29650" y="0"/>
            <a:ext cx="514350" cy="202500"/>
            <a:chOff x="0" y="0"/>
            <a:chExt cx="270933" cy="8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7ED8F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64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0" y="0"/>
            <a:ext cx="514350" cy="202500"/>
            <a:chOff x="0" y="0"/>
            <a:chExt cx="270933" cy="8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29650" y="6655500"/>
            <a:ext cx="514350" cy="202500"/>
            <a:chOff x="0" y="0"/>
            <a:chExt cx="270933" cy="8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>
                <a:lnSpc>
                  <a:spcPts val="164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954969" y="775294"/>
            <a:ext cx="523624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8"/>
              </a:lnSpc>
              <a:spcBef>
                <a:spcPct val="0"/>
              </a:spcBef>
            </a:pPr>
            <a:r>
              <a:rPr lang="en-US" sz="2800" dirty="0" err="1" smtClean="0">
                <a:solidFill>
                  <a:srgbClr val="12222B"/>
                </a:solidFill>
                <a:latin typeface="Open Sans Bold"/>
              </a:rPr>
              <a:t>Alternativas</a:t>
            </a:r>
            <a:r>
              <a:rPr lang="en-US" sz="2800" dirty="0" smtClean="0">
                <a:solidFill>
                  <a:srgbClr val="12222B"/>
                </a:solidFill>
                <a:latin typeface="Open Sans Bold"/>
              </a:rPr>
              <a:t> en el Mercado</a:t>
            </a:r>
            <a:endParaRPr lang="en-US" sz="2800" dirty="0">
              <a:solidFill>
                <a:srgbClr val="12222B"/>
              </a:solidFill>
              <a:latin typeface="Open Sans Bold"/>
            </a:endParaRPr>
          </a:p>
        </p:txBody>
      </p:sp>
      <p:pic>
        <p:nvPicPr>
          <p:cNvPr id="1026" name="Picture 2" descr="C:\Users\Bruno\Desktop\Mpg_o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2" y="2616756"/>
            <a:ext cx="2256550" cy="21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runo\Desktop\Mpg_tw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66289"/>
            <a:ext cx="2863631" cy="26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Bruno\Desktop\Mpg_thre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472739"/>
            <a:ext cx="1840924" cy="24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6858000" y="5195498"/>
            <a:ext cx="4572000" cy="3103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dirty="0" smtClean="0">
                <a:latin typeface="Noto Sans"/>
              </a:rPr>
              <a:t>Modelo 3</a:t>
            </a:r>
            <a:endParaRPr lang="es-MX" dirty="0">
              <a:latin typeface="Noto Sans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805599" y="5149010"/>
            <a:ext cx="4572000" cy="3103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dirty="0" smtClean="0">
                <a:latin typeface="Noto Sans"/>
              </a:rPr>
              <a:t>Modelo 2</a:t>
            </a:r>
            <a:endParaRPr lang="es-MX" dirty="0">
              <a:latin typeface="Noto Sans"/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923926" y="5149010"/>
            <a:ext cx="4572000" cy="3103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25"/>
              </a:lnSpc>
              <a:spcBef>
                <a:spcPct val="0"/>
              </a:spcBef>
            </a:pPr>
            <a:r>
              <a:rPr lang="es-MX" dirty="0" smtClean="0">
                <a:latin typeface="Noto Sans"/>
              </a:rPr>
              <a:t>Modelo 1</a:t>
            </a:r>
            <a:endParaRPr lang="es-MX" dirty="0"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969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1255</Words>
  <Application>Microsoft Office PowerPoint</Application>
  <PresentationFormat>Presentación en pantalla (4:3)</PresentationFormat>
  <Paragraphs>228</Paragraphs>
  <Slides>32</Slides>
  <Notes>20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Bruno</dc:creator>
  <cp:lastModifiedBy>fabian burgos</cp:lastModifiedBy>
  <cp:revision>149</cp:revision>
  <dcterms:created xsi:type="dcterms:W3CDTF">2023-05-23T23:20:50Z</dcterms:created>
  <dcterms:modified xsi:type="dcterms:W3CDTF">2023-06-08T17:41:54Z</dcterms:modified>
</cp:coreProperties>
</file>